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70"/>
  </p:notesMasterIdLst>
  <p:sldIdLst>
    <p:sldId id="321" r:id="rId2"/>
    <p:sldId id="544" r:id="rId3"/>
    <p:sldId id="552" r:id="rId4"/>
    <p:sldId id="554" r:id="rId5"/>
    <p:sldId id="556" r:id="rId6"/>
    <p:sldId id="557" r:id="rId7"/>
    <p:sldId id="558" r:id="rId8"/>
    <p:sldId id="561" r:id="rId9"/>
    <p:sldId id="564" r:id="rId10"/>
    <p:sldId id="565" r:id="rId11"/>
    <p:sldId id="566" r:id="rId12"/>
    <p:sldId id="567" r:id="rId13"/>
    <p:sldId id="568" r:id="rId14"/>
    <p:sldId id="637" r:id="rId15"/>
    <p:sldId id="636" r:id="rId16"/>
    <p:sldId id="638" r:id="rId17"/>
    <p:sldId id="569" r:id="rId18"/>
    <p:sldId id="570" r:id="rId19"/>
    <p:sldId id="571" r:id="rId20"/>
    <p:sldId id="572" r:id="rId21"/>
    <p:sldId id="573" r:id="rId22"/>
    <p:sldId id="574" r:id="rId23"/>
    <p:sldId id="639" r:id="rId24"/>
    <p:sldId id="575" r:id="rId25"/>
    <p:sldId id="576" r:id="rId26"/>
    <p:sldId id="577" r:id="rId27"/>
    <p:sldId id="578" r:id="rId28"/>
    <p:sldId id="579" r:id="rId29"/>
    <p:sldId id="580" r:id="rId30"/>
    <p:sldId id="581" r:id="rId31"/>
    <p:sldId id="582" r:id="rId32"/>
    <p:sldId id="583" r:id="rId33"/>
    <p:sldId id="584" r:id="rId34"/>
    <p:sldId id="585" r:id="rId35"/>
    <p:sldId id="586" r:id="rId36"/>
    <p:sldId id="587" r:id="rId37"/>
    <p:sldId id="588" r:id="rId38"/>
    <p:sldId id="589" r:id="rId39"/>
    <p:sldId id="590" r:id="rId40"/>
    <p:sldId id="591" r:id="rId41"/>
    <p:sldId id="592" r:id="rId42"/>
    <p:sldId id="633" r:id="rId43"/>
    <p:sldId id="634" r:id="rId44"/>
    <p:sldId id="635" r:id="rId45"/>
    <p:sldId id="608" r:id="rId46"/>
    <p:sldId id="609" r:id="rId47"/>
    <p:sldId id="610" r:id="rId48"/>
    <p:sldId id="611" r:id="rId49"/>
    <p:sldId id="612" r:id="rId50"/>
    <p:sldId id="614" r:id="rId51"/>
    <p:sldId id="615" r:id="rId52"/>
    <p:sldId id="616" r:id="rId53"/>
    <p:sldId id="617" r:id="rId54"/>
    <p:sldId id="618" r:id="rId55"/>
    <p:sldId id="619" r:id="rId56"/>
    <p:sldId id="620" r:id="rId57"/>
    <p:sldId id="621" r:id="rId58"/>
    <p:sldId id="622" r:id="rId59"/>
    <p:sldId id="623" r:id="rId60"/>
    <p:sldId id="624" r:id="rId61"/>
    <p:sldId id="625" r:id="rId62"/>
    <p:sldId id="626" r:id="rId63"/>
    <p:sldId id="632" r:id="rId64"/>
    <p:sldId id="627" r:id="rId65"/>
    <p:sldId id="628" r:id="rId66"/>
    <p:sldId id="629" r:id="rId67"/>
    <p:sldId id="630" r:id="rId68"/>
    <p:sldId id="631"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98" autoAdjust="0"/>
    <p:restoredTop sz="80920" autoAdjust="0"/>
  </p:normalViewPr>
  <p:slideViewPr>
    <p:cSldViewPr snapToGrid="0" snapToObjects="1">
      <p:cViewPr>
        <p:scale>
          <a:sx n="109" d="100"/>
          <a:sy n="109" d="100"/>
        </p:scale>
        <p:origin x="376" y="-5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4/16/18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22</a:t>
            </a:fld>
            <a:endParaRPr lang="en-US"/>
          </a:p>
        </p:txBody>
      </p:sp>
    </p:spTree>
    <p:extLst>
      <p:ext uri="{BB962C8B-B14F-4D97-AF65-F5344CB8AC3E}">
        <p14:creationId xmlns:p14="http://schemas.microsoft.com/office/powerpoint/2010/main" val="1629628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23</a:t>
            </a:fld>
            <a:endParaRPr lang="en-US"/>
          </a:p>
        </p:txBody>
      </p:sp>
    </p:spTree>
    <p:extLst>
      <p:ext uri="{BB962C8B-B14F-4D97-AF65-F5344CB8AC3E}">
        <p14:creationId xmlns:p14="http://schemas.microsoft.com/office/powerpoint/2010/main" val="1565893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20FFC1B1-C127-1346-A266-1EDDA58C4DBC}" type="slidenum">
              <a:rPr lang="en-US" smtClean="0"/>
              <a:t>24</a:t>
            </a:fld>
            <a:endParaRPr lang="en-US"/>
          </a:p>
        </p:txBody>
      </p:sp>
    </p:spTree>
    <p:extLst>
      <p:ext uri="{BB962C8B-B14F-4D97-AF65-F5344CB8AC3E}">
        <p14:creationId xmlns:p14="http://schemas.microsoft.com/office/powerpoint/2010/main" val="826922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Collections made its most welcome debut, the standard methods for grouping Java objects were via the array, the Vector, and the </a:t>
            </a:r>
            <a:r>
              <a:rPr lang="en-US" dirty="0" err="1" smtClean="0"/>
              <a:t>Hashtable</a:t>
            </a:r>
            <a:r>
              <a:rPr lang="en-US" dirty="0" smtClean="0"/>
              <a:t>. All three of these collections have different methods and syntax for accessing members.</a:t>
            </a:r>
            <a:r>
              <a:rPr lang="en-US" baseline="0" dirty="0" smtClean="0"/>
              <a:t> </a:t>
            </a:r>
          </a:p>
          <a:p>
            <a:r>
              <a:rPr lang="en-US" dirty="0" smtClean="0"/>
              <a:t>These differences have long led programmers down the path to inconsistency in implementing their own collections.</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Another important</a:t>
            </a:r>
            <a:r>
              <a:rPr lang="en-US" baseline="0" dirty="0" smtClean="0"/>
              <a:t> issue: </a:t>
            </a:r>
            <a:r>
              <a:rPr lang="en-US" dirty="0" smtClean="0"/>
              <a:t>No implementation of a standard interface o help with developing algorithms such as sort, to manipulate these collections.</a:t>
            </a:r>
          </a:p>
          <a:p>
            <a:r>
              <a:rPr lang="en-US" baseline="0" dirty="0" smtClean="0"/>
              <a:t> </a:t>
            </a:r>
            <a:endParaRPr lang="en-US" dirty="0" smtClean="0"/>
          </a:p>
          <a:p>
            <a:endParaRPr lang="en-US" dirty="0" smtClean="0"/>
          </a:p>
          <a:p>
            <a:r>
              <a:rPr lang="en-US" dirty="0" smtClean="0"/>
              <a:t>The</a:t>
            </a:r>
            <a:r>
              <a:rPr lang="en-US" baseline="0" dirty="0" smtClean="0"/>
              <a:t> complication can extend beyond this, however, it is out of the scope of this course.</a:t>
            </a:r>
          </a:p>
          <a:p>
            <a:endParaRPr lang="en-US" baseline="0" dirty="0" smtClean="0"/>
          </a:p>
          <a:p>
            <a:r>
              <a:rPr lang="en-US" dirty="0" smtClean="0"/>
              <a:t>Thankfully, the Java Collections Framework remedies these problems and offers a number of advantages over using no framework</a:t>
            </a:r>
          </a:p>
          <a:p>
            <a:endParaRPr lang="en-US" dirty="0" smtClean="0"/>
          </a:p>
          <a:p>
            <a:r>
              <a:rPr lang="en-US" dirty="0" err="1" smtClean="0"/>
              <a:t>Vector:The</a:t>
            </a:r>
            <a:r>
              <a:rPr lang="en-US" dirty="0" smtClean="0"/>
              <a:t> Vector class implements a </a:t>
            </a:r>
            <a:r>
              <a:rPr lang="en-US" dirty="0" err="1" smtClean="0"/>
              <a:t>growable</a:t>
            </a:r>
            <a:r>
              <a:rPr lang="en-US" dirty="0" smtClean="0"/>
              <a:t> array of objects. Like an array, it contains components that can be accessed using an integer index. However, the size of a Vector can grow or shrink as needed to accommodate adding and removing items after the Vector has been created.</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26</a:t>
            </a:fld>
            <a:endParaRPr lang="en-US"/>
          </a:p>
        </p:txBody>
      </p:sp>
    </p:spTree>
    <p:extLst>
      <p:ext uri="{BB962C8B-B14F-4D97-AF65-F5344CB8AC3E}">
        <p14:creationId xmlns:p14="http://schemas.microsoft.com/office/powerpoint/2010/main" val="2046846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collections framework is a unified architecture for representing and manipulating collections. </a:t>
            </a:r>
          </a:p>
          <a:p>
            <a:r>
              <a:rPr lang="en-US" dirty="0" smtClean="0"/>
              <a:t>All collections frameworks contain the following: </a:t>
            </a:r>
          </a:p>
          <a:p>
            <a:r>
              <a:rPr lang="en-US" dirty="0" smtClean="0"/>
              <a:t>	1) Interfaces: These are abstract data types that represent collections like Set. Interfaces allow collections to be manipulated independently of the details of their representation.     Because In object-oriented languages, interfaces generally form a hierarchy. </a:t>
            </a:r>
          </a:p>
          <a:p>
            <a:r>
              <a:rPr lang="en-US" dirty="0" smtClean="0"/>
              <a:t>	2) Implementations: These are the concrete implementations of the collection interfaces. In essence, they are reusable data structures. </a:t>
            </a:r>
          </a:p>
          <a:p>
            <a:r>
              <a:rPr lang="en-US" dirty="0" smtClean="0"/>
              <a:t>	3) Algorithms: These are the methods that perform useful computations, such as searching and sorting, on objects that implement collection interfaces. The algorithms are said to be polymorphic: that is, the same method can be used on many different implementations of the appropriate collection interface.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27</a:t>
            </a:fld>
            <a:endParaRPr lang="en-US"/>
          </a:p>
        </p:txBody>
      </p:sp>
    </p:spTree>
    <p:extLst>
      <p:ext uri="{BB962C8B-B14F-4D97-AF65-F5344CB8AC3E}">
        <p14:creationId xmlns:p14="http://schemas.microsoft.com/office/powerpoint/2010/main" val="761688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With such standard framework,</a:t>
            </a:r>
            <a:r>
              <a:rPr lang="en-US" baseline="0" dirty="0" smtClean="0"/>
              <a:t> </a:t>
            </a:r>
            <a:r>
              <a:rPr lang="en-US" dirty="0" smtClean="0"/>
              <a:t>you ensure that</a:t>
            </a:r>
            <a:r>
              <a:rPr lang="en-US" baseline="0" dirty="0" smtClean="0"/>
              <a:t> </a:t>
            </a:r>
            <a:r>
              <a:rPr lang="en-US" dirty="0" smtClean="0"/>
              <a:t>your class conforms to a common template and becomes more regular and easily understood. So, whether you are implementing an SQL database, or a remote chat application, by</a:t>
            </a:r>
            <a:r>
              <a:rPr lang="en-US" baseline="0" dirty="0" smtClean="0"/>
              <a:t> </a:t>
            </a:r>
            <a:r>
              <a:rPr lang="en-US" dirty="0" smtClean="0"/>
              <a:t>implementing the Collection interface, the operations on your collection of objects are well-known to your users. Also the passing and returning of collections to and from class methods are simplified, and it allows the methods to work on a wider variety of collections.</a:t>
            </a:r>
          </a:p>
          <a:p>
            <a:pPr marL="171450" indent="-171450">
              <a:buFontTx/>
              <a:buChar char="-"/>
            </a:pPr>
            <a:r>
              <a:rPr lang="en-US" dirty="0" smtClean="0"/>
              <a:t>As</a:t>
            </a:r>
            <a:r>
              <a:rPr lang="en-US" baseline="0" dirty="0" smtClean="0"/>
              <a:t> a result, the new collection implementation of </a:t>
            </a:r>
            <a:r>
              <a:rPr lang="en-US" baseline="0" dirty="0" err="1" smtClean="0"/>
              <a:t>Hashtable</a:t>
            </a:r>
            <a:r>
              <a:rPr lang="en-US" baseline="0" dirty="0" smtClean="0"/>
              <a:t> and Vector are added to implement a variety of collection interfaces, to name some : </a:t>
            </a:r>
            <a:r>
              <a:rPr lang="en-US" baseline="0" dirty="0" err="1" smtClean="0"/>
              <a:t>HashSet</a:t>
            </a:r>
            <a:r>
              <a:rPr lang="en-US" baseline="0" dirty="0" smtClean="0"/>
              <a:t> and </a:t>
            </a:r>
            <a:r>
              <a:rPr lang="en-US" baseline="0" dirty="0" err="1" smtClean="0"/>
              <a:t>TreeSet</a:t>
            </a:r>
            <a:r>
              <a:rPr lang="en-US" baseline="0" dirty="0" smtClean="0"/>
              <a:t>, </a:t>
            </a:r>
            <a:r>
              <a:rPr lang="en-US" baseline="0" dirty="0" err="1" smtClean="0"/>
              <a:t>ArrayList</a:t>
            </a:r>
            <a:r>
              <a:rPr lang="en-US" baseline="0" dirty="0" smtClean="0"/>
              <a:t> and </a:t>
            </a:r>
            <a:r>
              <a:rPr lang="en-US" baseline="0" dirty="0" err="1" smtClean="0"/>
              <a:t>LinkedList</a:t>
            </a:r>
            <a:r>
              <a:rPr lang="en-US" baseline="0" dirty="0" smtClean="0"/>
              <a:t>, </a:t>
            </a:r>
            <a:r>
              <a:rPr lang="en-US" baseline="0" dirty="0" err="1" smtClean="0"/>
              <a:t>Hashmap</a:t>
            </a:r>
            <a:r>
              <a:rPr lang="en-US" baseline="0" dirty="0" smtClean="0"/>
              <a:t> and Map. By employing such standard framework, your code can be shorter and quicker to download. Also, it will improve the performance of your code. </a:t>
            </a:r>
          </a:p>
          <a:p>
            <a:pPr marL="171450" indent="-171450">
              <a:buFontTx/>
              <a:buChar cha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Increasing programming speed: this Collections Framework provides high-performance, high-quality implementations of useful data structures and algorithms. The various implementations of each interface are interchangeable, so programs can be easily tuned by switching collection implementations. Because you're freed from the burden</a:t>
            </a:r>
            <a:r>
              <a:rPr lang="en-US" baseline="0" dirty="0" smtClean="0"/>
              <a:t> </a:t>
            </a:r>
            <a:r>
              <a:rPr lang="en-US" dirty="0" smtClean="0"/>
              <a:t>of writing your own data structures, you'll have more time to devote to improving programs' quality and performance. Because</a:t>
            </a:r>
            <a:r>
              <a:rPr lang="en-US" baseline="0" dirty="0" smtClean="0"/>
              <a:t> it provides interoperability among </a:t>
            </a:r>
            <a:r>
              <a:rPr lang="en-US" baseline="0" dirty="0" err="1" smtClean="0"/>
              <a:t>urelated</a:t>
            </a:r>
            <a:r>
              <a:rPr lang="en-US" baseline="0" dirty="0" smtClean="0"/>
              <a:t> APIs, it reduces the programming effort of writing conversion code to connect to </a:t>
            </a:r>
            <a:r>
              <a:rPr lang="en-US" baseline="0" dirty="0" err="1" smtClean="0"/>
              <a:t>APIs.</a:t>
            </a:r>
            <a:r>
              <a:rPr lang="en-US" dirty="0" err="1" smtClean="0"/>
              <a:t>Fosters</a:t>
            </a:r>
            <a:r>
              <a:rPr lang="en-US" dirty="0" smtClean="0"/>
              <a:t> software reuse: New data structures that conform to the standard collection interfaces are by nature reusable. The same goes for new algorithms that operate on objects that implement these interfaces.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Other useful enhancements Each collection now returns an Iterator, an improved type of Enumeration that allows element operations such as insertion and deletion. The Iterator is "fail-fast," which means you get an exception if the list you're iterating is changed by another user.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You can sort other collections by providing a collection-compare method (a Comparator object) or an object-compare method (the Comparable interface).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You can find the smallest and largest elements or perform a binary search to improve the performance of large lists.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Finally, a static class Collections provides </a:t>
            </a:r>
            <a:r>
              <a:rPr lang="en-US" dirty="0" err="1" smtClean="0"/>
              <a:t>unmodifiable</a:t>
            </a:r>
            <a:r>
              <a:rPr lang="en-US" dirty="0" smtClean="0"/>
              <a:t> (read-only) and synchronized versions of existing collections. The </a:t>
            </a:r>
            <a:r>
              <a:rPr lang="en-US" dirty="0" err="1" smtClean="0"/>
              <a:t>unmodifiable</a:t>
            </a:r>
            <a:r>
              <a:rPr lang="en-US" dirty="0" smtClean="0"/>
              <a:t> classes are helpful to prevent unwanted changes to a collection. The synchronized version of a collection is a necessity for multithreaded programs.</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The Java Collections Framework is part of Core Java and is contained in the </a:t>
            </a:r>
            <a:r>
              <a:rPr lang="en-US" dirty="0" err="1" smtClean="0"/>
              <a:t>java.util.collections</a:t>
            </a:r>
            <a:r>
              <a:rPr lang="en-US" dirty="0" smtClean="0"/>
              <a:t> package of JDK 1.2.</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28</a:t>
            </a:fld>
            <a:endParaRPr lang="en-US"/>
          </a:p>
        </p:txBody>
      </p:sp>
    </p:spTree>
    <p:extLst>
      <p:ext uri="{BB962C8B-B14F-4D97-AF65-F5344CB8AC3E}">
        <p14:creationId xmlns:p14="http://schemas.microsoft.com/office/powerpoint/2010/main" val="1930393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29</a:t>
            </a:fld>
            <a:endParaRPr lang="en-US"/>
          </a:p>
        </p:txBody>
      </p:sp>
    </p:spTree>
    <p:extLst>
      <p:ext uri="{BB962C8B-B14F-4D97-AF65-F5344CB8AC3E}">
        <p14:creationId xmlns:p14="http://schemas.microsoft.com/office/powerpoint/2010/main" val="615647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advantage of the Java Collections Framework is a consistent and regular API. The API is codified in a basic set of interfaces, Collection, Set, List, or Map.</a:t>
            </a:r>
          </a:p>
          <a:p>
            <a:r>
              <a:rPr lang="en-US" dirty="0" smtClean="0"/>
              <a:t>The Collection interface contains basic collection operations such as adding, removing, and tests for containment.</a:t>
            </a:r>
          </a:p>
          <a:p>
            <a:r>
              <a:rPr lang="en-US" dirty="0" smtClean="0"/>
              <a:t>Any implementation of a collection, whether it is one provided by the Java Collections Framework or one of your own creations, will support one of these interfaces.</a:t>
            </a:r>
          </a:p>
          <a:p>
            <a:endParaRPr lang="en-US" dirty="0" smtClean="0"/>
          </a:p>
          <a:p>
            <a:r>
              <a:rPr lang="en-US" dirty="0" smtClean="0"/>
              <a:t>Both Set and List implement the Collection interface. The Set interface is identical to the Collection interface except for an additional method, </a:t>
            </a:r>
            <a:r>
              <a:rPr lang="en-US" dirty="0" err="1" smtClean="0"/>
              <a:t>toArray</a:t>
            </a:r>
            <a:r>
              <a:rPr lang="en-US" dirty="0" smtClean="0"/>
              <a:t>, which converts a Set to an Object array.</a:t>
            </a:r>
          </a:p>
          <a:p>
            <a:endParaRPr lang="en-US" dirty="0" smtClean="0"/>
          </a:p>
          <a:p>
            <a:r>
              <a:rPr lang="en-US" dirty="0" smtClean="0"/>
              <a:t>The List interface also implements the Collection interface, but provides many </a:t>
            </a:r>
            <a:r>
              <a:rPr lang="en-US" dirty="0" err="1" smtClean="0"/>
              <a:t>accessors</a:t>
            </a:r>
            <a:r>
              <a:rPr lang="en-US" dirty="0" smtClean="0"/>
              <a:t> that use an integer index into the list. For instance, get, remove, and set all take an integer that affects the indexed element in the list.</a:t>
            </a:r>
          </a:p>
          <a:p>
            <a:endParaRPr lang="en-US" dirty="0" smtClean="0"/>
          </a:p>
          <a:p>
            <a:r>
              <a:rPr lang="en-US" dirty="0" smtClean="0"/>
              <a:t>The Map interface is not derived from collection, but provides an interface similar to the methods in </a:t>
            </a:r>
            <a:r>
              <a:rPr lang="en-US" dirty="0" err="1" smtClean="0"/>
              <a:t>java.util.Hashtable</a:t>
            </a:r>
            <a:r>
              <a:rPr lang="en-US" dirty="0" smtClean="0"/>
              <a:t>. Keys are used to put and get values. Each of these interfaces are described in following code examples.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Several collections (</a:t>
            </a:r>
            <a:r>
              <a:rPr lang="en-US" dirty="0" err="1" smtClean="0"/>
              <a:t>TreeSet</a:t>
            </a:r>
            <a:r>
              <a:rPr lang="en-US" dirty="0" smtClean="0"/>
              <a:t> and </a:t>
            </a:r>
            <a:r>
              <a:rPr lang="en-US" dirty="0" err="1" smtClean="0"/>
              <a:t>TreeMap</a:t>
            </a:r>
            <a:r>
              <a:rPr lang="en-US" dirty="0" smtClean="0"/>
              <a:t>) implicitly support ordering. Use these classes to maintain a sorted list with no effort.</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30</a:t>
            </a:fld>
            <a:endParaRPr lang="en-US"/>
          </a:p>
        </p:txBody>
      </p:sp>
    </p:spTree>
    <p:extLst>
      <p:ext uri="{BB962C8B-B14F-4D97-AF65-F5344CB8AC3E}">
        <p14:creationId xmlns:p14="http://schemas.microsoft.com/office/powerpoint/2010/main" val="115335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31</a:t>
            </a:fld>
            <a:endParaRPr lang="en-US"/>
          </a:p>
        </p:txBody>
      </p:sp>
    </p:spTree>
    <p:extLst>
      <p:ext uri="{BB962C8B-B14F-4D97-AF65-F5344CB8AC3E}">
        <p14:creationId xmlns:p14="http://schemas.microsoft.com/office/powerpoint/2010/main" val="268772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an example using </a:t>
            </a:r>
            <a:r>
              <a:rPr lang="en-US" dirty="0" err="1" smtClean="0"/>
              <a:t>HashSet</a:t>
            </a:r>
            <a:r>
              <a:rPr lang="en-US" dirty="0" smtClean="0"/>
              <a:t> collection.</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34</a:t>
            </a:fld>
            <a:endParaRPr lang="en-US"/>
          </a:p>
        </p:txBody>
      </p:sp>
    </p:spTree>
    <p:extLst>
      <p:ext uri="{BB962C8B-B14F-4D97-AF65-F5344CB8AC3E}">
        <p14:creationId xmlns:p14="http://schemas.microsoft.com/office/powerpoint/2010/main" val="1752826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hashmap</a:t>
            </a:r>
            <a:r>
              <a:rPr lang="en-US" baseline="0" dirty="0" smtClean="0"/>
              <a:t> is a simple, yet powerful way to store and access data.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Hashcode</a:t>
            </a:r>
            <a:r>
              <a:rPr lang="en-US" baseline="0" dirty="0" smtClean="0"/>
              <a:t> is used for key-value mapping. A hash function automatically calculates the </a:t>
            </a:r>
            <a:r>
              <a:rPr lang="en-US" baseline="0" dirty="0" err="1" smtClean="0"/>
              <a:t>hashcode</a:t>
            </a:r>
            <a:r>
              <a:rPr lang="en-US" baseline="0" dirty="0" smtClean="0"/>
              <a:t> for this mapping; hash value maps an entry to a bucket.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A </a:t>
            </a:r>
            <a:r>
              <a:rPr lang="en-US" baseline="0" dirty="0" err="1" smtClean="0"/>
              <a:t>Hashmap</a:t>
            </a:r>
            <a:r>
              <a:rPr lang="en-US" baseline="0" dirty="0" smtClean="0"/>
              <a:t> stores data into multiple unidirectional or singly linked lists of entries, called buckets. Each </a:t>
            </a:r>
            <a:r>
              <a:rPr lang="en-US" baseline="0" dirty="0" err="1" smtClean="0"/>
              <a:t>linkedlist</a:t>
            </a:r>
            <a:r>
              <a:rPr lang="en-US" baseline="0" dirty="0" smtClean="0"/>
              <a:t> represents a bucket so in that sense, a </a:t>
            </a:r>
            <a:r>
              <a:rPr lang="en-US" baseline="0" dirty="0" err="1" smtClean="0"/>
              <a:t>hashmap</a:t>
            </a:r>
            <a:r>
              <a:rPr lang="en-US" baseline="0" dirty="0" smtClean="0"/>
              <a:t> is an array of buckets or bins, where all keys with the same hash value are put in the same bucket or linked list. Therefore, entries are linked as in a singly linked list. This is demonstrated in this figure with an arrow from entry 1 for instance, to entry 2 where these are nodes of the Bucket 0 linked list.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a:t>
            </a:r>
            <a:r>
              <a:rPr lang="en-US" baseline="0" dirty="0" smtClean="0"/>
              <a:t> this after “step 4”: </a:t>
            </a:r>
            <a:r>
              <a:rPr lang="en-US" dirty="0" err="1" smtClean="0"/>
              <a:t>Hashmap</a:t>
            </a:r>
            <a:r>
              <a:rPr lang="en-US" dirty="0" smtClean="0"/>
              <a:t> does not have order at any time,</a:t>
            </a:r>
            <a:r>
              <a:rPr lang="en-US" baseline="0" dirty="0" smtClean="0"/>
              <a:t> even when not rehashing. </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0FFC1B1-C127-1346-A266-1EDDA58C4DBC}" type="slidenum">
              <a:rPr lang="en-US" smtClean="0"/>
              <a:t>4</a:t>
            </a:fld>
            <a:endParaRPr lang="en-US"/>
          </a:p>
        </p:txBody>
      </p:sp>
    </p:spTree>
    <p:extLst>
      <p:ext uri="{BB962C8B-B14F-4D97-AF65-F5344CB8AC3E}">
        <p14:creationId xmlns:p14="http://schemas.microsoft.com/office/powerpoint/2010/main" val="189393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Implementations marked with an </a:t>
            </a:r>
            <a:r>
              <a:rPr lang="en-US" dirty="0" err="1" smtClean="0"/>
              <a:t>asterix</a:t>
            </a:r>
            <a:r>
              <a:rPr lang="en-US" dirty="0" smtClean="0"/>
              <a:t> (*) make no sense or provide no compelling reason to implement. For instance, providing a List interface to a Hash Table makes no sense because there is no notion of order in a Hash Table. Similarly, there is no Map interface for a Linked List because a list has no notion of table lookup.</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35</a:t>
            </a:fld>
            <a:endParaRPr lang="en-US"/>
          </a:p>
        </p:txBody>
      </p:sp>
    </p:spTree>
    <p:extLst>
      <p:ext uri="{BB962C8B-B14F-4D97-AF65-F5344CB8AC3E}">
        <p14:creationId xmlns:p14="http://schemas.microsoft.com/office/powerpoint/2010/main" val="701613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t>
            </a:r>
            <a:r>
              <a:rPr lang="en-US" dirty="0" smtClean="0"/>
              <a:t>code segment demonstrates how to perform different Collection operations on </a:t>
            </a:r>
            <a:r>
              <a:rPr lang="en-US" dirty="0" err="1" smtClean="0"/>
              <a:t>HashSet</a:t>
            </a:r>
            <a:r>
              <a:rPr lang="en-US" baseline="0" dirty="0" smtClean="0"/>
              <a:t>, which is</a:t>
            </a:r>
            <a:r>
              <a:rPr lang="en-US" dirty="0" smtClean="0"/>
              <a:t> a basic collection that implements the Set interface.</a:t>
            </a:r>
          </a:p>
          <a:p>
            <a:endParaRPr lang="en-US" dirty="0" smtClean="0"/>
          </a:p>
          <a:p>
            <a:r>
              <a:rPr lang="en-US" dirty="0" smtClean="0"/>
              <a:t>A </a:t>
            </a:r>
            <a:r>
              <a:rPr lang="en-US" dirty="0" err="1" smtClean="0"/>
              <a:t>HashSet</a:t>
            </a:r>
            <a:r>
              <a:rPr lang="en-US" dirty="0" smtClean="0"/>
              <a:t> is simply a set that doesn't allow duplicate elements and doesn't order or position its elements. </a:t>
            </a:r>
          </a:p>
          <a:p>
            <a:r>
              <a:rPr lang="en-US" dirty="0" smtClean="0"/>
              <a:t>The code shows how you create a basic collection and add, remove, and test for elements.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36</a:t>
            </a:fld>
            <a:endParaRPr lang="en-US"/>
          </a:p>
        </p:txBody>
      </p:sp>
    </p:spTree>
    <p:extLst>
      <p:ext uri="{BB962C8B-B14F-4D97-AF65-F5344CB8AC3E}">
        <p14:creationId xmlns:p14="http://schemas.microsoft.com/office/powerpoint/2010/main" val="72606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Vector supports the Collection interface.</a:t>
            </a:r>
            <a:r>
              <a:rPr lang="en-US" baseline="0" dirty="0" smtClean="0"/>
              <a:t> Change this code so that</a:t>
            </a:r>
            <a:r>
              <a:rPr lang="en-US" dirty="0" smtClean="0"/>
              <a:t> you can execute this code on a vector.</a:t>
            </a:r>
            <a:r>
              <a:rPr lang="en-US" baseline="0" dirty="0" smtClean="0"/>
              <a:t> Complete this exercise</a:t>
            </a:r>
            <a:r>
              <a:rPr lang="en-US" dirty="0" smtClean="0"/>
              <a:t> by changing the </a:t>
            </a:r>
            <a:r>
              <a:rPr lang="en-US" dirty="0" err="1" smtClean="0"/>
              <a:t>HashSet</a:t>
            </a:r>
            <a:r>
              <a:rPr lang="en-US" dirty="0" smtClean="0"/>
              <a:t> declaration and constructor to a Vector.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once you test the code, you will realize</a:t>
            </a:r>
            <a:r>
              <a:rPr lang="en-US" baseline="0" dirty="0" smtClean="0"/>
              <a:t> that both support the same set of operations because they both implement the operations supported by the collection interface. </a:t>
            </a:r>
            <a:endParaRPr lang="en-US" dirty="0" smtClean="0"/>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37</a:t>
            </a:fld>
            <a:endParaRPr lang="en-US"/>
          </a:p>
        </p:txBody>
      </p:sp>
    </p:spTree>
    <p:extLst>
      <p:ext uri="{BB962C8B-B14F-4D97-AF65-F5344CB8AC3E}">
        <p14:creationId xmlns:p14="http://schemas.microsoft.com/office/powerpoint/2010/main" val="1136341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38</a:t>
            </a:fld>
            <a:endParaRPr lang="en-US"/>
          </a:p>
        </p:txBody>
      </p:sp>
    </p:spTree>
    <p:extLst>
      <p:ext uri="{BB962C8B-B14F-4D97-AF65-F5344CB8AC3E}">
        <p14:creationId xmlns:p14="http://schemas.microsoft.com/office/powerpoint/2010/main" val="2100035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39</a:t>
            </a:fld>
            <a:endParaRPr lang="en-US"/>
          </a:p>
        </p:txBody>
      </p:sp>
    </p:spTree>
    <p:extLst>
      <p:ext uri="{BB962C8B-B14F-4D97-AF65-F5344CB8AC3E}">
        <p14:creationId xmlns:p14="http://schemas.microsoft.com/office/powerpoint/2010/main" val="1945683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concrete Set implementation is the </a:t>
            </a:r>
            <a:r>
              <a:rPr lang="en-US" dirty="0" err="1" smtClean="0"/>
              <a:t>TreeSet</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TreeSet</a:t>
            </a:r>
            <a:r>
              <a:rPr lang="en-US" dirty="0" smtClean="0"/>
              <a:t> provides an implementation of the Set interface that uses a tree for storage. Objects are stored in a sorted and ascending order.</a:t>
            </a:r>
          </a:p>
          <a:p>
            <a:r>
              <a:rPr lang="en-US" dirty="0" smtClean="0"/>
              <a:t>A </a:t>
            </a:r>
            <a:r>
              <a:rPr lang="en-US" dirty="0" err="1" smtClean="0"/>
              <a:t>TreeSet</a:t>
            </a:r>
            <a:r>
              <a:rPr lang="en-US" dirty="0" smtClean="0"/>
              <a:t> keeps its elements ordered internally. </a:t>
            </a:r>
          </a:p>
          <a:p>
            <a:r>
              <a:rPr lang="en-US" dirty="0" smtClean="0"/>
              <a:t>The tree is balanced, it's a red-black tree.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Elements added to the tree must be orderable.</a:t>
            </a:r>
          </a:p>
          <a:p>
            <a:r>
              <a:rPr lang="en-US" dirty="0" smtClean="0"/>
              <a:t>Having a balanced tree guarantees a quick o(log n) search time at the cost of a more time-intensive insertion (and deletion).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Access and retrieval times are quite fast, which makes </a:t>
            </a:r>
            <a:r>
              <a:rPr lang="en-US" dirty="0" err="1" smtClean="0"/>
              <a:t>TreeSet</a:t>
            </a:r>
            <a:r>
              <a:rPr lang="en-US" dirty="0" smtClean="0"/>
              <a:t> an excellent choice when storing large amounts of sorted information that must be found quickly.</a:t>
            </a:r>
          </a:p>
          <a:p>
            <a:r>
              <a:rPr lang="en-US" dirty="0" smtClean="0"/>
              <a:t>Unsynchronized means multiple concurrent threads can access the </a:t>
            </a:r>
            <a:r>
              <a:rPr lang="en-US" dirty="0" err="1" smtClean="0"/>
              <a:t>treeset</a:t>
            </a:r>
            <a:r>
              <a:rPr lang="en-US" baseline="0" dirty="0" smtClean="0"/>
              <a:t> and modify it, so synchronizing the access should be handled externally. </a:t>
            </a:r>
          </a:p>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40</a:t>
            </a:fld>
            <a:endParaRPr lang="en-US"/>
          </a:p>
        </p:txBody>
      </p:sp>
    </p:spTree>
    <p:extLst>
      <p:ext uri="{BB962C8B-B14F-4D97-AF65-F5344CB8AC3E}">
        <p14:creationId xmlns:p14="http://schemas.microsoft.com/office/powerpoint/2010/main" val="109439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the root</a:t>
            </a:r>
          </a:p>
          <a:p>
            <a:r>
              <a:rPr lang="en-US" baseline="0" dirty="0" smtClean="0"/>
              <a:t>Compare with the root, if it is smaller than root, process the left child, otherwise, process the right child. </a:t>
            </a:r>
          </a:p>
          <a:p>
            <a:r>
              <a:rPr lang="en-US" baseline="0" dirty="0" smtClean="0"/>
              <a:t>To keep  a tree balanced (minimum height), create a </a:t>
            </a:r>
            <a:r>
              <a:rPr lang="en-US" baseline="0" dirty="0" err="1" smtClean="0"/>
              <a:t>subtree</a:t>
            </a:r>
            <a:r>
              <a:rPr lang="en-US" baseline="0" dirty="0" smtClean="0"/>
              <a:t> using three nodes, and replace the root of the </a:t>
            </a:r>
            <a:r>
              <a:rPr lang="en-US" baseline="0" dirty="0" err="1" smtClean="0"/>
              <a:t>subtree</a:t>
            </a:r>
            <a:r>
              <a:rPr lang="en-US" baseline="0" dirty="0" smtClean="0"/>
              <a:t> with the position of the root of the old </a:t>
            </a:r>
            <a:r>
              <a:rPr lang="en-US" baseline="0" dirty="0" err="1" smtClean="0"/>
              <a:t>subtree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41</a:t>
            </a:fld>
            <a:endParaRPr lang="en-US"/>
          </a:p>
        </p:txBody>
      </p:sp>
    </p:spTree>
    <p:extLst>
      <p:ext uri="{BB962C8B-B14F-4D97-AF65-F5344CB8AC3E}">
        <p14:creationId xmlns:p14="http://schemas.microsoft.com/office/powerpoint/2010/main" val="827749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the root</a:t>
            </a:r>
          </a:p>
          <a:p>
            <a:r>
              <a:rPr lang="en-US" baseline="0" dirty="0" smtClean="0"/>
              <a:t>Compare with the root, if it is smaller than root, process the left child, otherwise, process the right child. </a:t>
            </a:r>
          </a:p>
          <a:p>
            <a:r>
              <a:rPr lang="en-US" baseline="0" dirty="0" smtClean="0"/>
              <a:t>To keep  a tree balanced (minimum height), create a </a:t>
            </a:r>
            <a:r>
              <a:rPr lang="en-US" baseline="0" dirty="0" err="1" smtClean="0"/>
              <a:t>subtree</a:t>
            </a:r>
            <a:r>
              <a:rPr lang="en-US" baseline="0" dirty="0" smtClean="0"/>
              <a:t> using three nodes, and replace the root of the </a:t>
            </a:r>
            <a:r>
              <a:rPr lang="en-US" baseline="0" dirty="0" err="1" smtClean="0"/>
              <a:t>subtree</a:t>
            </a:r>
            <a:r>
              <a:rPr lang="en-US" baseline="0" dirty="0" smtClean="0"/>
              <a:t> with the position of the root of the old </a:t>
            </a:r>
            <a:r>
              <a:rPr lang="en-US" baseline="0" dirty="0" err="1" smtClean="0"/>
              <a:t>subtree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43</a:t>
            </a:fld>
            <a:endParaRPr lang="en-US"/>
          </a:p>
        </p:txBody>
      </p:sp>
    </p:spTree>
    <p:extLst>
      <p:ext uri="{BB962C8B-B14F-4D97-AF65-F5344CB8AC3E}">
        <p14:creationId xmlns:p14="http://schemas.microsoft.com/office/powerpoint/2010/main" val="549207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with the root</a:t>
            </a:r>
          </a:p>
          <a:p>
            <a:r>
              <a:rPr lang="en-US" baseline="0" dirty="0" smtClean="0"/>
              <a:t>Compare with the root, if it is smaller than root, process the left child, otherwise, process the right child. </a:t>
            </a:r>
          </a:p>
          <a:p>
            <a:r>
              <a:rPr lang="en-US" baseline="0" dirty="0" smtClean="0"/>
              <a:t>To keep  a tree balanced (minimum height), create a </a:t>
            </a:r>
            <a:r>
              <a:rPr lang="en-US" baseline="0" dirty="0" err="1" smtClean="0"/>
              <a:t>subtree</a:t>
            </a:r>
            <a:r>
              <a:rPr lang="en-US" baseline="0" dirty="0" smtClean="0"/>
              <a:t> using three nodes, and replace the root of the </a:t>
            </a:r>
            <a:r>
              <a:rPr lang="en-US" baseline="0" dirty="0" err="1" smtClean="0"/>
              <a:t>subtree</a:t>
            </a:r>
            <a:r>
              <a:rPr lang="en-US" baseline="0" dirty="0" smtClean="0"/>
              <a:t> with the position of the root of the old </a:t>
            </a:r>
            <a:r>
              <a:rPr lang="en-US" baseline="0" dirty="0" err="1" smtClean="0"/>
              <a:t>subtree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44</a:t>
            </a:fld>
            <a:endParaRPr lang="en-US"/>
          </a:p>
        </p:txBody>
      </p:sp>
    </p:spTree>
    <p:extLst>
      <p:ext uri="{BB962C8B-B14F-4D97-AF65-F5344CB8AC3E}">
        <p14:creationId xmlns:p14="http://schemas.microsoft.com/office/powerpoint/2010/main" val="427016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Vector is similar with </a:t>
            </a:r>
            <a:r>
              <a:rPr lang="en-US" dirty="0" err="1" smtClean="0"/>
              <a:t>ArrayList</a:t>
            </a:r>
            <a:r>
              <a:rPr lang="en-US" dirty="0" smtClean="0"/>
              <a:t>, but it is synchronized. </a:t>
            </a:r>
            <a:r>
              <a:rPr lang="en-US" dirty="0" err="1" smtClean="0"/>
              <a:t>ArrayList</a:t>
            </a:r>
            <a:r>
              <a:rPr lang="en-US" dirty="0" smtClean="0"/>
              <a:t> is a better choice if your program is thread-safe. Vector and </a:t>
            </a:r>
            <a:r>
              <a:rPr lang="en-US" dirty="0" err="1" smtClean="0"/>
              <a:t>ArrayList</a:t>
            </a:r>
            <a:r>
              <a:rPr lang="en-US" dirty="0" smtClean="0"/>
              <a:t> require space as more elements are added. Vector each time doubles its array size, while </a:t>
            </a:r>
            <a:r>
              <a:rPr lang="en-US" dirty="0" err="1" smtClean="0"/>
              <a:t>ArrayList</a:t>
            </a:r>
            <a:r>
              <a:rPr lang="en-US" dirty="0" smtClean="0"/>
              <a:t> grow 50% of its size each time.</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45</a:t>
            </a:fld>
            <a:endParaRPr lang="en-US"/>
          </a:p>
        </p:txBody>
      </p:sp>
    </p:spTree>
    <p:extLst>
      <p:ext uri="{BB962C8B-B14F-4D97-AF65-F5344CB8AC3E}">
        <p14:creationId xmlns:p14="http://schemas.microsoft.com/office/powerpoint/2010/main" val="381054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Capacity is the number of </a:t>
            </a:r>
            <a:r>
              <a:rPr lang="en-US" i="1" dirty="0" smtClean="0"/>
              <a:t>buckets </a:t>
            </a:r>
            <a:r>
              <a:rPr lang="en-US" dirty="0" smtClean="0"/>
              <a:t>in the </a:t>
            </a:r>
            <a:r>
              <a:rPr lang="en-US" dirty="0" err="1" smtClean="0"/>
              <a:t>hashtable</a:t>
            </a:r>
            <a:r>
              <a:rPr lang="en-US" dirty="0" smtClean="0"/>
              <a:t>.</a:t>
            </a:r>
          </a:p>
          <a:p>
            <a:r>
              <a:rPr lang="en-US" dirty="0" smtClean="0"/>
              <a:t>Initial capacity is the capacity at the time the </a:t>
            </a:r>
            <a:r>
              <a:rPr lang="en-US" dirty="0" err="1" smtClean="0"/>
              <a:t>hashtable</a:t>
            </a:r>
            <a:r>
              <a:rPr lang="en-US" dirty="0" smtClean="0"/>
              <a:t> is created.</a:t>
            </a:r>
          </a:p>
          <a:p>
            <a:r>
              <a:rPr lang="en-US" dirty="0" smtClean="0"/>
              <a:t>Load factor is a measure of how full a </a:t>
            </a:r>
            <a:r>
              <a:rPr lang="en-US" dirty="0" err="1" smtClean="0"/>
              <a:t>hashtable</a:t>
            </a:r>
            <a:r>
              <a:rPr lang="en-US" dirty="0" smtClean="0"/>
              <a:t> is allowed to get before its capacity is automatically increased.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7</a:t>
            </a:fld>
            <a:endParaRPr lang="en-US"/>
          </a:p>
        </p:txBody>
      </p:sp>
    </p:spTree>
    <p:extLst>
      <p:ext uri="{BB962C8B-B14F-4D97-AF65-F5344CB8AC3E}">
        <p14:creationId xmlns:p14="http://schemas.microsoft.com/office/powerpoint/2010/main" val="601201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Vector is similar with </a:t>
            </a:r>
            <a:r>
              <a:rPr lang="en-US" dirty="0" err="1" smtClean="0"/>
              <a:t>ArrayList</a:t>
            </a:r>
            <a:r>
              <a:rPr lang="en-US" dirty="0" smtClean="0"/>
              <a:t>, but it is synchronized. </a:t>
            </a:r>
            <a:r>
              <a:rPr lang="en-US" dirty="0" err="1" smtClean="0"/>
              <a:t>ArrayList</a:t>
            </a:r>
            <a:r>
              <a:rPr lang="en-US" dirty="0" smtClean="0"/>
              <a:t> is a better choice if your program is thread-safe. Vector and </a:t>
            </a:r>
            <a:r>
              <a:rPr lang="en-US" dirty="0" err="1" smtClean="0"/>
              <a:t>ArrayList</a:t>
            </a:r>
            <a:r>
              <a:rPr lang="en-US" dirty="0" smtClean="0"/>
              <a:t> require space as more elements are added. Vector each time doubles its array size, while </a:t>
            </a:r>
            <a:r>
              <a:rPr lang="en-US" dirty="0" err="1" smtClean="0"/>
              <a:t>ArrayList</a:t>
            </a:r>
            <a:r>
              <a:rPr lang="en-US" smtClean="0"/>
              <a:t> grow 50% of its size each time.</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47</a:t>
            </a:fld>
            <a:endParaRPr lang="en-US"/>
          </a:p>
        </p:txBody>
      </p:sp>
    </p:spTree>
    <p:extLst>
      <p:ext uri="{BB962C8B-B14F-4D97-AF65-F5344CB8AC3E}">
        <p14:creationId xmlns:p14="http://schemas.microsoft.com/office/powerpoint/2010/main" val="95725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Synchronization: </a:t>
            </a:r>
            <a:r>
              <a:rPr lang="en-US" dirty="0" err="1" smtClean="0"/>
              <a:t>ArrayList</a:t>
            </a:r>
            <a:r>
              <a:rPr lang="en-US" dirty="0" smtClean="0"/>
              <a:t> is non-synchronized which means multiple threads can work on </a:t>
            </a:r>
            <a:r>
              <a:rPr lang="en-US" dirty="0" err="1" smtClean="0"/>
              <a:t>ArrayList</a:t>
            </a:r>
            <a:r>
              <a:rPr lang="en-US" dirty="0" smtClean="0"/>
              <a:t> at the same time. For e.g. if one thread is performing an add operation on </a:t>
            </a:r>
            <a:r>
              <a:rPr lang="en-US" dirty="0" err="1" smtClean="0"/>
              <a:t>ArrayList</a:t>
            </a:r>
            <a:r>
              <a:rPr lang="en-US" dirty="0" smtClean="0"/>
              <a:t>, there can be an another thread performing remove operation on </a:t>
            </a:r>
            <a:r>
              <a:rPr lang="en-US" dirty="0" err="1" smtClean="0"/>
              <a:t>ArrayList</a:t>
            </a:r>
            <a:r>
              <a:rPr lang="en-US" dirty="0" smtClean="0"/>
              <a:t> at the same time in a multithreaded environment,</a:t>
            </a:r>
            <a:r>
              <a:rPr lang="en-US" baseline="0" dirty="0" smtClean="0"/>
              <a:t> while Vector is synchronized. This means if one thread is working on Vector, no other thread can get a hold of it. Unlike </a:t>
            </a:r>
            <a:r>
              <a:rPr lang="en-US" baseline="0" dirty="0" err="1" smtClean="0"/>
              <a:t>ArrayList</a:t>
            </a:r>
            <a:r>
              <a:rPr lang="en-US" baseline="0" dirty="0" smtClean="0"/>
              <a:t>, only one thread can perform an operation on vector at a time.</a:t>
            </a:r>
          </a:p>
          <a:p>
            <a:endParaRPr lang="en-US" baseline="0" dirty="0" smtClean="0"/>
          </a:p>
          <a:p>
            <a:r>
              <a:rPr lang="en-US" dirty="0" smtClean="0"/>
              <a:t>Resize: </a:t>
            </a:r>
            <a:r>
              <a:rPr lang="en-US" dirty="0" err="1" smtClean="0"/>
              <a:t>ArrayList</a:t>
            </a:r>
            <a:r>
              <a:rPr lang="en-US" dirty="0" smtClean="0"/>
              <a:t> grow by half of its size when resized while Vector doubles the size of itself by default when grows.</a:t>
            </a:r>
          </a:p>
          <a:p>
            <a:endParaRPr lang="en-US" dirty="0" smtClean="0"/>
          </a:p>
          <a:p>
            <a:r>
              <a:rPr lang="en-US" dirty="0" smtClean="0"/>
              <a:t>Performance: </a:t>
            </a:r>
            <a:r>
              <a:rPr lang="en-US" dirty="0" err="1" smtClean="0"/>
              <a:t>ArrayList</a:t>
            </a:r>
            <a:r>
              <a:rPr lang="en-US" dirty="0" smtClean="0"/>
              <a:t> gives better performance as it is non-synchronized. Vector operations gives poor performance as they are thread-safe, the thread which works on Vector gets a lock on it which makes other thread wait till the lock is released.</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48</a:t>
            </a:fld>
            <a:endParaRPr lang="en-US"/>
          </a:p>
        </p:txBody>
      </p:sp>
    </p:spTree>
    <p:extLst>
      <p:ext uri="{BB962C8B-B14F-4D97-AF65-F5344CB8AC3E}">
        <p14:creationId xmlns:p14="http://schemas.microsoft.com/office/powerpoint/2010/main" val="1908144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dirty="0" err="1" smtClean="0"/>
              <a:t>Iterable</a:t>
            </a:r>
            <a:r>
              <a:rPr lang="en-US" dirty="0" smtClean="0"/>
              <a:t> is a simple representation of a series of elements that can be iterated over. It does not have any iteration state such as a "current element". Instead, it has one method that produces an Iterator . An Iterator is the object with iteration state</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51</a:t>
            </a:fld>
            <a:endParaRPr lang="en-US"/>
          </a:p>
        </p:txBody>
      </p:sp>
    </p:spTree>
    <p:extLst>
      <p:ext uri="{BB962C8B-B14F-4D97-AF65-F5344CB8AC3E}">
        <p14:creationId xmlns:p14="http://schemas.microsoft.com/office/powerpoint/2010/main" val="1003604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collections</a:t>
            </a:r>
            <a:r>
              <a:rPr lang="en-US" baseline="0" dirty="0" smtClean="0"/>
              <a:t> support </a:t>
            </a:r>
            <a:r>
              <a:rPr lang="en-US" baseline="0" dirty="0" err="1" smtClean="0"/>
              <a:t>Iterable</a:t>
            </a:r>
            <a:r>
              <a:rPr lang="en-US" baseline="0" dirty="0" smtClean="0"/>
              <a:t> interface.</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53</a:t>
            </a:fld>
            <a:endParaRPr lang="en-US"/>
          </a:p>
        </p:txBody>
      </p:sp>
    </p:spTree>
    <p:extLst>
      <p:ext uri="{BB962C8B-B14F-4D97-AF65-F5344CB8AC3E}">
        <p14:creationId xmlns:p14="http://schemas.microsoft.com/office/powerpoint/2010/main" val="12142343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Suppose we want sort students by their </a:t>
            </a:r>
            <a:r>
              <a:rPr lang="en-US" sz="1200" b="0" i="0" kern="1200" dirty="0" err="1" smtClean="0">
                <a:solidFill>
                  <a:schemeClr val="tx1"/>
                </a:solidFill>
                <a:effectLst/>
                <a:latin typeface="+mn-lt"/>
                <a:ea typeface="+mn-ea"/>
                <a:cs typeface="+mn-cs"/>
              </a:rPr>
              <a:t>gpas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and names also. </a:t>
            </a:r>
          </a:p>
          <a:p>
            <a:r>
              <a:rPr lang="en-US" sz="1200" b="0" i="0" kern="1200" dirty="0" smtClean="0">
                <a:solidFill>
                  <a:schemeClr val="tx1"/>
                </a:solidFill>
                <a:effectLst/>
                <a:latin typeface="+mn-lt"/>
                <a:ea typeface="+mn-ea"/>
                <a:cs typeface="+mn-cs"/>
              </a:rPr>
              <a:t>When we make a collection element comparable(by having it implement Comparable), we get only one chance to implement the </a:t>
            </a:r>
            <a:r>
              <a:rPr lang="en-US" sz="1200" b="0" i="0" kern="1200" dirty="0" err="1" smtClean="0">
                <a:solidFill>
                  <a:schemeClr val="tx1"/>
                </a:solidFill>
                <a:effectLst/>
                <a:latin typeface="+mn-lt"/>
                <a:ea typeface="+mn-ea"/>
                <a:cs typeface="+mn-cs"/>
              </a:rPr>
              <a:t>compareTo</a:t>
            </a:r>
            <a:r>
              <a:rPr lang="en-US" sz="1200" b="0" i="0" kern="1200" dirty="0" smtClean="0">
                <a:solidFill>
                  <a:schemeClr val="tx1"/>
                </a:solidFill>
                <a:effectLst/>
                <a:latin typeface="+mn-lt"/>
                <a:ea typeface="+mn-ea"/>
                <a:cs typeface="+mn-cs"/>
              </a:rPr>
              <a:t>() method.</a:t>
            </a:r>
          </a:p>
          <a:p>
            <a:r>
              <a:rPr lang="en-US" sz="1200" b="0" i="0" kern="1200" dirty="0" smtClean="0">
                <a:solidFill>
                  <a:schemeClr val="tx1"/>
                </a:solidFill>
                <a:effectLst/>
                <a:latin typeface="+mn-lt"/>
                <a:ea typeface="+mn-ea"/>
                <a:cs typeface="+mn-cs"/>
              </a:rPr>
              <a:t>The solution</a:t>
            </a:r>
            <a:r>
              <a:rPr lang="en-US" sz="1200" b="0" i="0" kern="1200" baseline="0" dirty="0" smtClean="0">
                <a:solidFill>
                  <a:schemeClr val="tx1"/>
                </a:solidFill>
                <a:effectLst/>
                <a:latin typeface="+mn-lt"/>
                <a:ea typeface="+mn-ea"/>
                <a:cs typeface="+mn-cs"/>
              </a:rPr>
              <a:t> is using Comparator.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Unlike Comparable, Comparator is external to the element type we are comparing. It’s a separate class. We create multiple separate classes (that implement Comparator) to compare by different members.</a:t>
            </a:r>
          </a:p>
          <a:p>
            <a:pPr fontAlgn="base"/>
            <a:r>
              <a:rPr lang="en-US" sz="1200" b="0" i="0" kern="1200" dirty="0" smtClean="0">
                <a:solidFill>
                  <a:schemeClr val="tx1"/>
                </a:solidFill>
                <a:effectLst/>
                <a:latin typeface="+mn-lt"/>
                <a:ea typeface="+mn-ea"/>
                <a:cs typeface="+mn-cs"/>
              </a:rPr>
              <a:t>Collections class has a second sort() method and it takes Comparator. The sort() method invokes the compare() to sort objects.</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61</a:t>
            </a:fld>
            <a:endParaRPr lang="en-US"/>
          </a:p>
        </p:txBody>
      </p:sp>
    </p:spTree>
    <p:extLst>
      <p:ext uri="{BB962C8B-B14F-4D97-AF65-F5344CB8AC3E}">
        <p14:creationId xmlns:p14="http://schemas.microsoft.com/office/powerpoint/2010/main" val="63650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8</a:t>
            </a:fld>
            <a:endParaRPr lang="en-US"/>
          </a:p>
        </p:txBody>
      </p:sp>
    </p:spTree>
    <p:extLst>
      <p:ext uri="{BB962C8B-B14F-4D97-AF65-F5344CB8AC3E}">
        <p14:creationId xmlns:p14="http://schemas.microsoft.com/office/powerpoint/2010/main" val="407369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11</a:t>
            </a:fld>
            <a:endParaRPr lang="en-US"/>
          </a:p>
        </p:txBody>
      </p:sp>
    </p:spTree>
    <p:extLst>
      <p:ext uri="{BB962C8B-B14F-4D97-AF65-F5344CB8AC3E}">
        <p14:creationId xmlns:p14="http://schemas.microsoft.com/office/powerpoint/2010/main" val="205861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0FFC1B1-C127-1346-A266-1EDDA58C4DBC}" type="slidenum">
              <a:rPr lang="en-US" smtClean="0"/>
              <a:t>12</a:t>
            </a:fld>
            <a:endParaRPr lang="en-US"/>
          </a:p>
        </p:txBody>
      </p:sp>
    </p:spTree>
    <p:extLst>
      <p:ext uri="{BB962C8B-B14F-4D97-AF65-F5344CB8AC3E}">
        <p14:creationId xmlns:p14="http://schemas.microsoft.com/office/powerpoint/2010/main" val="1130900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its methods accept or return an Object, you are free to pass in whatever you want, provided that it is not one of the primitive types. There is no way to verify, at compile time, how the class is used. One part of the code may place an Integer in the box and expect to get Integers out of it, while another part of the code may mistakenly pass in a String, resulting in a runtime error.</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14</a:t>
            </a:fld>
            <a:endParaRPr lang="en-US"/>
          </a:p>
        </p:txBody>
      </p:sp>
    </p:spTree>
    <p:extLst>
      <p:ext uri="{BB962C8B-B14F-4D97-AF65-F5344CB8AC3E}">
        <p14:creationId xmlns:p14="http://schemas.microsoft.com/office/powerpoint/2010/main" val="1184897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type parameter section, delimited by angle brackets (&lt;&gt;), follows the class name. It specifies the </a:t>
            </a:r>
            <a:r>
              <a:rPr lang="en-US" sz="1200" b="0" i="1" kern="1200" dirty="0" smtClean="0">
                <a:solidFill>
                  <a:schemeClr val="tx1"/>
                </a:solidFill>
                <a:effectLst/>
                <a:latin typeface="+mn-lt"/>
                <a:ea typeface="+mn-ea"/>
                <a:cs typeface="+mn-cs"/>
              </a:rPr>
              <a:t>type parameters</a:t>
            </a:r>
            <a:r>
              <a:rPr lang="en-US" sz="1200" b="0" i="0" kern="1200" dirty="0" smtClean="0">
                <a:solidFill>
                  <a:schemeClr val="tx1"/>
                </a:solidFill>
                <a:effectLst/>
                <a:latin typeface="+mn-lt"/>
                <a:ea typeface="+mn-ea"/>
                <a:cs typeface="+mn-cs"/>
              </a:rPr>
              <a:t> (also called </a:t>
            </a:r>
            <a:r>
              <a:rPr lang="en-US" sz="1200" b="0" i="1" kern="1200" dirty="0" smtClean="0">
                <a:solidFill>
                  <a:schemeClr val="tx1"/>
                </a:solidFill>
                <a:effectLst/>
                <a:latin typeface="+mn-lt"/>
                <a:ea typeface="+mn-ea"/>
                <a:cs typeface="+mn-cs"/>
              </a:rPr>
              <a:t>type variables</a:t>
            </a:r>
            <a:r>
              <a:rPr lang="en-US" sz="1200" b="0" i="0" kern="1200" dirty="0" smtClean="0">
                <a:solidFill>
                  <a:schemeClr val="tx1"/>
                </a:solidFill>
                <a:effectLst/>
                <a:latin typeface="+mn-lt"/>
                <a:ea typeface="+mn-ea"/>
                <a:cs typeface="+mn-cs"/>
              </a:rPr>
              <a:t>) T1, T2, ..., and Tn.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type variable can be any </a:t>
            </a:r>
            <a:r>
              <a:rPr lang="en-US" sz="1200" b="1" i="0" kern="1200" dirty="0" smtClean="0">
                <a:solidFill>
                  <a:schemeClr val="tx1"/>
                </a:solidFill>
                <a:effectLst/>
                <a:latin typeface="+mn-lt"/>
                <a:ea typeface="+mn-ea"/>
                <a:cs typeface="+mn-cs"/>
              </a:rPr>
              <a:t>non-primitive</a:t>
            </a:r>
            <a:r>
              <a:rPr lang="en-US" sz="1200" b="0" i="0" kern="1200" dirty="0" smtClean="0">
                <a:solidFill>
                  <a:schemeClr val="tx1"/>
                </a:solidFill>
                <a:effectLst/>
                <a:latin typeface="+mn-lt"/>
                <a:ea typeface="+mn-ea"/>
                <a:cs typeface="+mn-cs"/>
              </a:rPr>
              <a:t> type you specify: any class type, any interface type, any array type, or even another type variable.</a:t>
            </a:r>
          </a:p>
          <a:p>
            <a:endParaRPr lang="en-US" sz="1200" b="0" i="0" kern="1200" dirty="0" smtClean="0">
              <a:solidFill>
                <a:schemeClr val="tx1"/>
              </a:solidFill>
              <a:effectLst/>
              <a:latin typeface="+mn-lt"/>
              <a:ea typeface="+mn-ea"/>
              <a:cs typeface="+mn-cs"/>
            </a:endParaRP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15</a:t>
            </a:fld>
            <a:endParaRPr lang="en-US"/>
          </a:p>
        </p:txBody>
      </p:sp>
    </p:spTree>
    <p:extLst>
      <p:ext uri="{BB962C8B-B14F-4D97-AF65-F5344CB8AC3E}">
        <p14:creationId xmlns:p14="http://schemas.microsoft.com/office/powerpoint/2010/main" val="1893474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Angle</a:t>
            </a:r>
            <a:r>
              <a:rPr lang="en-US" baseline="0" dirty="0" smtClean="0"/>
              <a:t> bracket </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17</a:t>
            </a:fld>
            <a:endParaRPr lang="en-US"/>
          </a:p>
        </p:txBody>
      </p:sp>
    </p:spTree>
    <p:extLst>
      <p:ext uri="{BB962C8B-B14F-4D97-AF65-F5344CB8AC3E}">
        <p14:creationId xmlns:p14="http://schemas.microsoft.com/office/powerpoint/2010/main" val="1071822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14EDF109-3D4B-6E44-9FF0-C1857A8F223E}" type="datetime1">
              <a:rPr lang="en-US" smtClean="0"/>
              <a:t>4/16/18</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035F1FBE-07CB-6444-A05E-73E264CE5211}"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62BE1892-E576-E040-B607-77DA91138E03}"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CB4113C3-A5DE-D247-BA48-2A5E4B085B0D}" type="datetime1">
              <a:rPr lang="en-US" smtClean="0"/>
              <a:t>4/16/18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1D6D58-AD41-F145-B0A3-18E28A00505C}" type="datetime1">
              <a:rPr lang="en-US" smtClean="0"/>
              <a:t>4/16/18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3BBBD5-A64B-3B47-A761-30CF3FC02FF9}"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1D0D812-FC50-F042-A89C-AD1FD085F7AE}"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C10389-D03E-384F-B356-21C31384E207}"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932311-8731-F444-9F2B-B950F6408407}"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49ACBE-DE0B-0B4E-9F2C-3802E9FE0877}"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61C0BB24-11F8-7B43-A433-471E5DE689A9}" type="datetime1">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F2A58E16-0F2E-4140-A1C5-60739F3CAF78}" type="datetime1">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1C5A42F2-FC43-FA43-9D7D-635354FB198B}" type="datetime1">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1C2B2184-866F-C44E-8ED9-44992268D956}" type="datetime1">
              <a:rPr lang="en-US" smtClean="0"/>
              <a:t>4/16/18</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B7A3151D-B2AB-7943-9CE5-393021E054AB}" type="datetime1">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4565EA-A636-6949-82E2-D6AFAABAB743}" type="datetime1">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BBCB59-6448-284B-B9F1-2B2F395CAA6B}"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F0DFC606-F45A-544F-B9BE-487D397586AF}"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8C897A2-9AA8-FC49-AF70-FD552CF66F37}" type="datetime1">
              <a:rPr lang="en-US" smtClean="0"/>
              <a:t>4/16/18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5360E6BF-1544-DB4B-858B-935F2C4A953B}" type="datetime1">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B28B55BA-7FE9-5344-90BF-68F614076D4F}" type="datetime1">
              <a:rPr lang="en-US" smtClean="0"/>
              <a:t>4/16/18</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hf sldNum="0" hdr="0" ftr="0" dt="0"/>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docs.oracle.com/javase/7/docs/api/java/util/Collection.html" TargetMode="External"/><Relationship Id="rId5" Type="http://schemas.openxmlformats.org/officeDocument/2006/relationships/hyperlink" Target="https://docs.oracle.com/javase/7/docs/api/java/util/List.html" TargetMode="Externa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hyperlink" Target="https://docs.oracle.com/javase/7/docs/api/java/util/Collection.html" TargetMode="Externa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oracle.com/javase/7/docs/api/java/util/HashSet.htm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hyperlink" Target="https://docs.oracle.com/javase/7/docs/api/java/util/Vector.htm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racle.com/javase/7/docs/api/java/util/ArrayList.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ocs.oracle.com/javase/7/docs/api/java/util/HashMap.html"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cs.usfca.edu/~galles/visualization/RedBlack.html" TargetMode="External"/><Relationship Id="rId4" Type="http://schemas.openxmlformats.org/officeDocument/2006/relationships/hyperlink" Target="https://docs.oracle.com/javase/7/docs/" TargetMode="External"/><Relationship Id="rId1" Type="http://schemas.openxmlformats.org/officeDocument/2006/relationships/slideLayout" Target="../slideLayouts/slideLayout2.xml"/><Relationship Id="rId2" Type="http://schemas.openxmlformats.org/officeDocument/2006/relationships/hyperlink" Target="https://www.cs.auckland.ac.nz/software/AlgAnim/red_black.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9 </a:t>
            </a:r>
          </a:p>
          <a:p>
            <a:r>
              <a:rPr lang="en-US" sz="2400" dirty="0" smtClean="0">
                <a:latin typeface="Arial" charset="0"/>
                <a:ea typeface="Arial" charset="0"/>
                <a:cs typeface="Arial" charset="0"/>
              </a:rPr>
              <a:t>Collections and Generics</a:t>
            </a: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04" y="503238"/>
            <a:ext cx="7946610" cy="868362"/>
          </a:xfrm>
        </p:spPr>
        <p:txBody>
          <a:bodyPr>
            <a:normAutofit fontScale="90000"/>
          </a:bodyPr>
          <a:lstStyle/>
          <a:p>
            <a:pPr algn="l"/>
            <a:r>
              <a:rPr lang="en-US" dirty="0" smtClean="0">
                <a:latin typeface="Arial" charset="0"/>
                <a:ea typeface="Arial" charset="0"/>
                <a:cs typeface="Arial" charset="0"/>
              </a:rPr>
              <a:t>Recap: Social </a:t>
            </a:r>
            <a:r>
              <a:rPr lang="en-US" dirty="0">
                <a:latin typeface="Arial" charset="0"/>
                <a:ea typeface="Arial" charset="0"/>
                <a:cs typeface="Arial" charset="0"/>
              </a:rPr>
              <a:t>M</a:t>
            </a:r>
            <a:r>
              <a:rPr lang="en-US" dirty="0" smtClean="0">
                <a:latin typeface="Arial" charset="0"/>
                <a:ea typeface="Arial" charset="0"/>
                <a:cs typeface="Arial" charset="0"/>
              </a:rPr>
              <a:t>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281403" y="1511054"/>
            <a:ext cx="8650067" cy="3693318"/>
          </a:xfrm>
          <a:prstGeom prst="rect">
            <a:avLst/>
          </a:prstGeom>
          <a:solidFill>
            <a:srgbClr val="CCFFCC"/>
          </a:solidFill>
        </p:spPr>
        <p:txBody>
          <a:bodyPr wrap="square" rtlCol="0">
            <a:spAutoFit/>
          </a:bodyPr>
          <a:lstStyle/>
          <a:p>
            <a:r>
              <a:rPr lang="en-US" sz="1200" dirty="0"/>
              <a:t>import </a:t>
            </a:r>
            <a:r>
              <a:rPr lang="en-US" sz="1200" dirty="0" err="1"/>
              <a:t>java.util</a:t>
            </a:r>
            <a:r>
              <a:rPr lang="en-US" sz="1200" dirty="0"/>
              <a:t>.*;</a:t>
            </a:r>
          </a:p>
          <a:p>
            <a:r>
              <a:rPr lang="en-US" sz="1200" dirty="0"/>
              <a:t>import </a:t>
            </a:r>
            <a:r>
              <a:rPr lang="en-US" sz="1200" dirty="0" err="1"/>
              <a:t>java.util.Map.Entry</a:t>
            </a:r>
            <a:r>
              <a:rPr lang="en-US" sz="1200" dirty="0"/>
              <a:t>;</a:t>
            </a:r>
          </a:p>
          <a:p>
            <a:r>
              <a:rPr lang="en-US" sz="1200" dirty="0"/>
              <a:t>import </a:t>
            </a:r>
            <a:r>
              <a:rPr lang="en-US" sz="1200" dirty="0" err="1"/>
              <a:t>javax.swing.JOptionPane</a:t>
            </a:r>
            <a:r>
              <a:rPr lang="en-US" sz="1200" dirty="0"/>
              <a:t>;</a:t>
            </a:r>
          </a:p>
          <a:p>
            <a:r>
              <a:rPr lang="en-US" sz="1200" dirty="0"/>
              <a:t>public class </a:t>
            </a:r>
            <a:r>
              <a:rPr lang="en-US" sz="1200" dirty="0" err="1"/>
              <a:t>SocialMediaUserApplication</a:t>
            </a:r>
            <a:r>
              <a:rPr lang="en-US" sz="1200" dirty="0"/>
              <a:t> {</a:t>
            </a:r>
          </a:p>
          <a:p>
            <a:r>
              <a:rPr lang="en-US" sz="1200" dirty="0"/>
              <a:t>	public static void main(String[] </a:t>
            </a:r>
            <a:r>
              <a:rPr lang="en-US" sz="1200" dirty="0" err="1"/>
              <a:t>args</a:t>
            </a:r>
            <a:r>
              <a:rPr lang="en-US" sz="1200" dirty="0"/>
              <a:t>) {</a:t>
            </a:r>
          </a:p>
          <a:p>
            <a:r>
              <a:rPr lang="en-US" sz="1200" dirty="0"/>
              <a:t>		Map&lt;</a:t>
            </a:r>
            <a:r>
              <a:rPr lang="en-US" sz="1200" dirty="0" err="1"/>
              <a:t>String,User</a:t>
            </a:r>
            <a:r>
              <a:rPr lang="en-US" sz="1200" dirty="0"/>
              <a:t>&gt; all = new </a:t>
            </a:r>
            <a:r>
              <a:rPr lang="en-US" sz="1200" dirty="0" err="1" smtClean="0"/>
              <a:t>HashTable</a:t>
            </a:r>
            <a:r>
              <a:rPr lang="en-US" sz="1200" dirty="0" smtClean="0"/>
              <a:t>&lt;</a:t>
            </a:r>
            <a:r>
              <a:rPr lang="en-US" sz="1200" dirty="0"/>
              <a:t>String, User&gt;();</a:t>
            </a:r>
          </a:p>
          <a:p>
            <a:r>
              <a:rPr lang="en-US" sz="1200" dirty="0"/>
              <a:t>		User </a:t>
            </a:r>
            <a:r>
              <a:rPr lang="en-US" sz="1200" dirty="0" err="1"/>
              <a:t>newUser</a:t>
            </a:r>
            <a:r>
              <a:rPr lang="en-US" sz="1200" dirty="0"/>
              <a:t> = null;</a:t>
            </a:r>
          </a:p>
          <a:p>
            <a:r>
              <a:rPr lang="en-US" sz="1200" dirty="0"/>
              <a:t>		while(</a:t>
            </a:r>
            <a:r>
              <a:rPr lang="en-US" sz="1200" dirty="0" err="1"/>
              <a:t>JOptionPane.</a:t>
            </a:r>
            <a:r>
              <a:rPr lang="en-US" sz="1200" i="1" dirty="0" err="1"/>
              <a:t>showConfirmDialog</a:t>
            </a:r>
            <a:r>
              <a:rPr lang="en-US" sz="1200" i="1" dirty="0"/>
              <a:t>(null, "Add another user?")==</a:t>
            </a:r>
            <a:r>
              <a:rPr lang="en-US" sz="1200" i="1" dirty="0" err="1"/>
              <a:t>JOptionPane.YES_OPTION</a:t>
            </a:r>
            <a:r>
              <a:rPr lang="en-US" sz="1200" i="1" dirty="0"/>
              <a:t>){</a:t>
            </a:r>
          </a:p>
          <a:p>
            <a:r>
              <a:rPr lang="en-US" sz="1200" dirty="0"/>
              <a:t>			</a:t>
            </a:r>
            <a:r>
              <a:rPr lang="en-US" sz="1200" dirty="0" err="1"/>
              <a:t>newUser</a:t>
            </a:r>
            <a:r>
              <a:rPr lang="en-US" sz="1200" dirty="0"/>
              <a:t>= </a:t>
            </a:r>
            <a:r>
              <a:rPr lang="en-US" sz="1200" i="1" dirty="0" err="1"/>
              <a:t>getInput</a:t>
            </a:r>
            <a:r>
              <a:rPr lang="en-US" sz="1200" i="1" dirty="0"/>
              <a:t>();</a:t>
            </a:r>
          </a:p>
          <a:p>
            <a:r>
              <a:rPr lang="en-US" sz="1200" dirty="0"/>
              <a:t>			</a:t>
            </a:r>
            <a:r>
              <a:rPr lang="en-US" sz="1200" dirty="0" err="1"/>
              <a:t>all.put</a:t>
            </a:r>
            <a:r>
              <a:rPr lang="en-US" sz="1200" dirty="0"/>
              <a:t>(</a:t>
            </a:r>
            <a:r>
              <a:rPr lang="en-US" sz="1200" dirty="0" err="1"/>
              <a:t>newUser.getUsername</a:t>
            </a:r>
            <a:r>
              <a:rPr lang="en-US" sz="1200" dirty="0"/>
              <a:t>(),</a:t>
            </a:r>
            <a:r>
              <a:rPr lang="en-US" sz="1200" dirty="0" err="1"/>
              <a:t>newUser</a:t>
            </a:r>
            <a:r>
              <a:rPr lang="en-US" sz="1200" dirty="0"/>
              <a:t>);</a:t>
            </a:r>
          </a:p>
          <a:p>
            <a:r>
              <a:rPr lang="en-US" sz="1200" dirty="0"/>
              <a:t>		}</a:t>
            </a:r>
          </a:p>
          <a:p>
            <a:r>
              <a:rPr lang="en-US" sz="1200" dirty="0"/>
              <a:t>		</a:t>
            </a:r>
            <a:r>
              <a:rPr lang="en-US" sz="1200" dirty="0" err="1"/>
              <a:t>System.</a:t>
            </a:r>
            <a:r>
              <a:rPr lang="en-US" sz="1200" i="1" dirty="0" err="1"/>
              <a:t>out.println</a:t>
            </a:r>
            <a:r>
              <a:rPr lang="en-US" sz="1200" i="1" dirty="0"/>
              <a:t>("Printing the content...");</a:t>
            </a:r>
          </a:p>
          <a:p>
            <a:r>
              <a:rPr lang="en-US" sz="1200" dirty="0"/>
              <a:t>		</a:t>
            </a:r>
            <a:r>
              <a:rPr lang="en-US" sz="1200" i="1" dirty="0" err="1"/>
              <a:t>displayAll</a:t>
            </a:r>
            <a:r>
              <a:rPr lang="en-US" sz="1200" i="1" dirty="0"/>
              <a:t>(all);</a:t>
            </a:r>
          </a:p>
          <a:p>
            <a:r>
              <a:rPr lang="en-US" sz="1200" dirty="0"/>
              <a:t>		</a:t>
            </a:r>
          </a:p>
          <a:p>
            <a:r>
              <a:rPr lang="en-US" sz="1200" dirty="0"/>
              <a:t>		</a:t>
            </a:r>
            <a:r>
              <a:rPr lang="en-US" sz="1200" dirty="0" err="1"/>
              <a:t>System.</a:t>
            </a:r>
            <a:r>
              <a:rPr lang="en-US" sz="1200" i="1" dirty="0" err="1"/>
              <a:t>out.println</a:t>
            </a:r>
            <a:r>
              <a:rPr lang="en-US" sz="1200" i="1" dirty="0"/>
              <a:t>("\n\</a:t>
            </a:r>
            <a:r>
              <a:rPr lang="en-US" sz="1200" i="1" dirty="0" err="1"/>
              <a:t>nRemoving</a:t>
            </a:r>
            <a:r>
              <a:rPr lang="en-US" sz="1200" i="1" dirty="0"/>
              <a:t> the content....");</a:t>
            </a:r>
          </a:p>
          <a:p>
            <a:r>
              <a:rPr lang="en-US" sz="1200" dirty="0"/>
              <a:t>		</a:t>
            </a:r>
            <a:r>
              <a:rPr lang="en-US" sz="1200" i="1" dirty="0"/>
              <a:t>remove(all);</a:t>
            </a:r>
          </a:p>
          <a:p>
            <a:r>
              <a:rPr lang="en-US" sz="1200" dirty="0"/>
              <a:t>		</a:t>
            </a:r>
            <a:r>
              <a:rPr lang="en-US" sz="1200" i="1" dirty="0" err="1"/>
              <a:t>displayAll</a:t>
            </a:r>
            <a:r>
              <a:rPr lang="en-US" sz="1200" i="1" dirty="0"/>
              <a:t>(all);</a:t>
            </a:r>
          </a:p>
          <a:p>
            <a:r>
              <a:rPr lang="en-US" sz="1200" dirty="0"/>
              <a:t>		</a:t>
            </a:r>
          </a:p>
          <a:p>
            <a:r>
              <a:rPr lang="en-US" sz="1200" dirty="0"/>
              <a:t>	}</a:t>
            </a:r>
          </a:p>
        </p:txBody>
      </p:sp>
      <p:sp>
        <p:nvSpPr>
          <p:cNvPr id="6" name="Rectangle 5"/>
          <p:cNvSpPr/>
          <p:nvPr/>
        </p:nvSpPr>
        <p:spPr>
          <a:xfrm>
            <a:off x="3589381" y="1511054"/>
            <a:ext cx="5340124"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6478855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76" y="503238"/>
            <a:ext cx="8032537" cy="868362"/>
          </a:xfrm>
        </p:spPr>
        <p:txBody>
          <a:bodyPr/>
          <a:lstStyle/>
          <a:p>
            <a:pPr algn="l"/>
            <a:r>
              <a:rPr lang="en-US" dirty="0" smtClean="0">
                <a:latin typeface="Arial" charset="0"/>
                <a:ea typeface="Arial" charset="0"/>
                <a:cs typeface="Arial" charset="0"/>
              </a:rPr>
              <a:t>Recap: Social Media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195476" y="2249718"/>
            <a:ext cx="8650067" cy="4431981"/>
          </a:xfrm>
          <a:prstGeom prst="rect">
            <a:avLst/>
          </a:prstGeom>
          <a:solidFill>
            <a:srgbClr val="CCFFCC"/>
          </a:solidFill>
        </p:spPr>
        <p:txBody>
          <a:bodyPr wrap="square" rtlCol="0">
            <a:spAutoFit/>
          </a:bodyPr>
          <a:lstStyle/>
          <a:p>
            <a:r>
              <a:rPr lang="en-US" sz="1200" dirty="0"/>
              <a:t>	public static User </a:t>
            </a:r>
            <a:r>
              <a:rPr lang="en-US" sz="1200" dirty="0" err="1"/>
              <a:t>getInput</a:t>
            </a:r>
            <a:r>
              <a:rPr lang="en-US" sz="1200" dirty="0"/>
              <a:t>(){</a:t>
            </a:r>
          </a:p>
          <a:p>
            <a:r>
              <a:rPr lang="en-US" sz="1200" dirty="0"/>
              <a:t>		User user= new User(</a:t>
            </a:r>
            <a:r>
              <a:rPr lang="en-US" sz="1200" dirty="0" err="1"/>
              <a:t>JOptionPane.</a:t>
            </a:r>
            <a:r>
              <a:rPr lang="en-US" sz="1200" i="1" dirty="0" err="1"/>
              <a:t>showInputDialog</a:t>
            </a:r>
            <a:r>
              <a:rPr lang="en-US" sz="1200" i="1" dirty="0"/>
              <a:t>("Enter a username."));</a:t>
            </a:r>
          </a:p>
          <a:p>
            <a:r>
              <a:rPr lang="en-US" sz="1200" dirty="0"/>
              <a:t>		String </a:t>
            </a:r>
            <a:r>
              <a:rPr lang="en-US" sz="1200" dirty="0" err="1"/>
              <a:t>phoneNumber</a:t>
            </a:r>
            <a:r>
              <a:rPr lang="en-US" sz="1200" dirty="0"/>
              <a:t>="";</a:t>
            </a:r>
          </a:p>
          <a:p>
            <a:r>
              <a:rPr lang="en-US" sz="1200" dirty="0"/>
              <a:t>		do{</a:t>
            </a:r>
          </a:p>
          <a:p>
            <a:r>
              <a:rPr lang="en-US" sz="1200" dirty="0"/>
              <a:t>			</a:t>
            </a:r>
            <a:r>
              <a:rPr lang="en-US" sz="1200" dirty="0" err="1"/>
              <a:t>phoneNumber</a:t>
            </a:r>
            <a:r>
              <a:rPr lang="en-US" sz="1200" dirty="0"/>
              <a:t>=</a:t>
            </a:r>
            <a:r>
              <a:rPr lang="en-US" sz="1200" dirty="0" err="1"/>
              <a:t>JOptionPane.</a:t>
            </a:r>
            <a:r>
              <a:rPr lang="en-US" sz="1200" i="1" dirty="0" err="1"/>
              <a:t>showInputDialog</a:t>
            </a:r>
            <a:r>
              <a:rPr lang="en-US" sz="1200" i="1" dirty="0"/>
              <a:t>("Enter a 10 digit phone number (XXXXXXXXXX)");</a:t>
            </a:r>
          </a:p>
          <a:p>
            <a:r>
              <a:rPr lang="en-US" sz="1200" dirty="0"/>
              <a:t>		}while(!</a:t>
            </a:r>
            <a:r>
              <a:rPr lang="en-US" sz="1200" dirty="0" err="1"/>
              <a:t>user.setPhoneNumber</a:t>
            </a:r>
            <a:r>
              <a:rPr lang="en-US" sz="1200" dirty="0"/>
              <a:t>(</a:t>
            </a:r>
            <a:r>
              <a:rPr lang="en-US" sz="1200" dirty="0" err="1"/>
              <a:t>phoneNumber</a:t>
            </a:r>
            <a:r>
              <a:rPr lang="en-US" sz="1200" dirty="0"/>
              <a:t>));</a:t>
            </a:r>
          </a:p>
          <a:p>
            <a:r>
              <a:rPr lang="en-US" sz="1200" dirty="0"/>
              <a:t>		</a:t>
            </a:r>
          </a:p>
          <a:p>
            <a:r>
              <a:rPr lang="en-US" sz="1200" dirty="0"/>
              <a:t>		return user;</a:t>
            </a:r>
          </a:p>
          <a:p>
            <a:r>
              <a:rPr lang="en-US" sz="1200" dirty="0"/>
              <a:t>	}</a:t>
            </a:r>
          </a:p>
          <a:p>
            <a:r>
              <a:rPr lang="en-US" sz="1200" dirty="0"/>
              <a:t>	</a:t>
            </a:r>
          </a:p>
          <a:p>
            <a:r>
              <a:rPr lang="en-US" sz="1200" dirty="0"/>
              <a:t>	public static void </a:t>
            </a:r>
            <a:r>
              <a:rPr lang="en-US" sz="1200" dirty="0" err="1"/>
              <a:t>displayAll</a:t>
            </a:r>
            <a:r>
              <a:rPr lang="en-US" sz="1200" dirty="0"/>
              <a:t>(Map&lt;String, User&gt; all){</a:t>
            </a:r>
          </a:p>
          <a:p>
            <a:r>
              <a:rPr lang="en-US" sz="1200" dirty="0"/>
              <a:t>		Iterator it = </a:t>
            </a:r>
            <a:r>
              <a:rPr lang="en-US" sz="1200" dirty="0" err="1"/>
              <a:t>all.entrySet</a:t>
            </a:r>
            <a:r>
              <a:rPr lang="en-US" sz="1200" dirty="0"/>
              <a:t>().iterator(); </a:t>
            </a:r>
          </a:p>
          <a:p>
            <a:r>
              <a:rPr lang="en-US" sz="1200" dirty="0"/>
              <a:t>		while(</a:t>
            </a:r>
            <a:r>
              <a:rPr lang="en-US" sz="1200" dirty="0" err="1"/>
              <a:t>it.hasNext</a:t>
            </a:r>
            <a:r>
              <a:rPr lang="en-US" sz="1200" dirty="0"/>
              <a:t>()){</a:t>
            </a:r>
          </a:p>
          <a:p>
            <a:r>
              <a:rPr lang="en-US" sz="1200" dirty="0"/>
              <a:t>			</a:t>
            </a:r>
            <a:r>
              <a:rPr lang="en-US" sz="1200" dirty="0" err="1"/>
              <a:t>System.</a:t>
            </a:r>
            <a:r>
              <a:rPr lang="en-US" sz="1200" i="1" dirty="0" err="1"/>
              <a:t>out.println</a:t>
            </a:r>
            <a:r>
              <a:rPr lang="en-US" sz="1200" i="1" dirty="0"/>
              <a:t>( ((Entry&lt;String, User&gt;)</a:t>
            </a:r>
            <a:r>
              <a:rPr lang="en-US" sz="1200" i="1" dirty="0" err="1"/>
              <a:t>it.next</a:t>
            </a:r>
            <a:r>
              <a:rPr lang="en-US" sz="1200" i="1" dirty="0"/>
              <a:t>()).</a:t>
            </a:r>
            <a:r>
              <a:rPr lang="en-US" sz="1200" i="1" dirty="0" err="1"/>
              <a:t>getValue</a:t>
            </a:r>
            <a:r>
              <a:rPr lang="en-US" sz="1200" i="1" dirty="0"/>
              <a:t>().</a:t>
            </a:r>
            <a:r>
              <a:rPr lang="en-US" sz="1200" i="1" dirty="0" err="1"/>
              <a:t>toString</a:t>
            </a:r>
            <a:r>
              <a:rPr lang="en-US" sz="1200" i="1" dirty="0"/>
              <a:t>() +"\n");</a:t>
            </a:r>
          </a:p>
          <a:p>
            <a:r>
              <a:rPr lang="en-US" sz="1200" dirty="0"/>
              <a:t>		}</a:t>
            </a:r>
          </a:p>
          <a:p>
            <a:r>
              <a:rPr lang="en-US" sz="1200" dirty="0"/>
              <a:t>	}</a:t>
            </a:r>
          </a:p>
          <a:p>
            <a:r>
              <a:rPr lang="en-US" sz="1200" dirty="0"/>
              <a:t>	</a:t>
            </a:r>
          </a:p>
          <a:p>
            <a:r>
              <a:rPr lang="en-US" sz="1200" dirty="0"/>
              <a:t>	public static void remove(Map&lt;String, User&gt; all){</a:t>
            </a:r>
          </a:p>
          <a:p>
            <a:r>
              <a:rPr lang="en-US" sz="1200" dirty="0"/>
              <a:t>		String key = </a:t>
            </a:r>
            <a:r>
              <a:rPr lang="en-US" sz="1200" dirty="0" err="1"/>
              <a:t>JOptionPane.</a:t>
            </a:r>
            <a:r>
              <a:rPr lang="en-US" sz="1200" i="1" dirty="0" err="1"/>
              <a:t>showInputDialog</a:t>
            </a:r>
            <a:r>
              <a:rPr lang="en-US" sz="1200" i="1" dirty="0"/>
              <a:t>("Enter a username to remove.");</a:t>
            </a:r>
          </a:p>
          <a:p>
            <a:r>
              <a:rPr lang="en-US" sz="1200" dirty="0"/>
              <a:t>		if(</a:t>
            </a:r>
            <a:r>
              <a:rPr lang="en-US" sz="1200" dirty="0" err="1"/>
              <a:t>all.containsKey</a:t>
            </a:r>
            <a:r>
              <a:rPr lang="en-US" sz="1200" dirty="0"/>
              <a:t>(key)) </a:t>
            </a:r>
          </a:p>
          <a:p>
            <a:r>
              <a:rPr lang="en-US" sz="1200" dirty="0"/>
              <a:t>			</a:t>
            </a:r>
            <a:r>
              <a:rPr lang="en-US" sz="1200" dirty="0" err="1"/>
              <a:t>all.remove</a:t>
            </a:r>
            <a:r>
              <a:rPr lang="en-US" sz="1200" dirty="0"/>
              <a:t>(key);</a:t>
            </a:r>
          </a:p>
          <a:p>
            <a:r>
              <a:rPr lang="en-US" sz="1200" dirty="0"/>
              <a:t>	}</a:t>
            </a:r>
          </a:p>
          <a:p>
            <a:r>
              <a:rPr lang="en-US" sz="1200" dirty="0"/>
              <a:t>}</a:t>
            </a:r>
          </a:p>
        </p:txBody>
      </p:sp>
      <p:sp>
        <p:nvSpPr>
          <p:cNvPr id="6" name="Rectangle 5"/>
          <p:cNvSpPr/>
          <p:nvPr/>
        </p:nvSpPr>
        <p:spPr>
          <a:xfrm>
            <a:off x="3589381" y="1511054"/>
            <a:ext cx="5340124"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127001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smtClean="0">
                <a:latin typeface="Arial" charset="0"/>
                <a:ea typeface="Arial" charset="0"/>
                <a:cs typeface="Arial" charset="0"/>
              </a:rPr>
              <a:t>Outline</a:t>
            </a:r>
            <a:endParaRPr lang="en-US" cap="none" dirty="0">
              <a:latin typeface="Arial" charset="0"/>
              <a:ea typeface="Arial" charset="0"/>
              <a:cs typeface="Arial" charset="0"/>
            </a:endParaRPr>
          </a:p>
        </p:txBody>
      </p:sp>
      <p:sp>
        <p:nvSpPr>
          <p:cNvPr id="3" name="Content Placeholder 2"/>
          <p:cNvSpPr>
            <a:spLocks noGrp="1"/>
          </p:cNvSpPr>
          <p:nvPr>
            <p:ph idx="1"/>
          </p:nvPr>
        </p:nvSpPr>
        <p:spPr/>
        <p:txBody>
          <a:bodyPr/>
          <a:lstStyle/>
          <a:p>
            <a:pPr>
              <a:buFont typeface="Arial" charset="0"/>
              <a:buChar char="•"/>
            </a:pPr>
            <a:r>
              <a:rPr lang="en-US" dirty="0" smtClean="0">
                <a:latin typeface="Arial" charset="0"/>
                <a:ea typeface="Arial" charset="0"/>
                <a:cs typeface="Arial" charset="0"/>
              </a:rPr>
              <a:t>Generic Programming</a:t>
            </a:r>
          </a:p>
          <a:p>
            <a:pPr>
              <a:buFont typeface="Arial" charset="0"/>
              <a:buChar char="•"/>
            </a:pPr>
            <a:r>
              <a:rPr lang="en-US" dirty="0" smtClean="0">
                <a:latin typeface="Arial" charset="0"/>
                <a:ea typeface="Arial" charset="0"/>
                <a:cs typeface="Arial" charset="0"/>
              </a:rPr>
              <a:t>Java Collection Framework</a:t>
            </a:r>
          </a:p>
          <a:p>
            <a:pPr>
              <a:buFont typeface="Arial" charset="0"/>
              <a:buChar char="•"/>
            </a:pPr>
            <a:r>
              <a:rPr lang="en-US" dirty="0" smtClean="0">
                <a:latin typeface="Arial" charset="0"/>
                <a:ea typeface="Arial" charset="0"/>
                <a:cs typeface="Arial" charset="0"/>
              </a:rPr>
              <a:t>Important Interfaces in Java</a:t>
            </a:r>
            <a:endParaRPr lang="en-US" dirty="0">
              <a:latin typeface="Arial" charset="0"/>
              <a:ea typeface="Arial" charset="0"/>
              <a:cs typeface="Arial" charset="0"/>
            </a:endParaRPr>
          </a:p>
        </p:txBody>
      </p:sp>
    </p:spTree>
    <p:extLst>
      <p:ext uri="{BB962C8B-B14F-4D97-AF65-F5344CB8AC3E}">
        <p14:creationId xmlns:p14="http://schemas.microsoft.com/office/powerpoint/2010/main" val="72379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522" y="3688522"/>
            <a:ext cx="5823197" cy="1938992"/>
          </a:xfrm>
          <a:prstGeom prst="rect">
            <a:avLst/>
          </a:prstGeom>
          <a:noFill/>
        </p:spPr>
        <p:txBody>
          <a:bodyPr wrap="none" rtlCol="0">
            <a:spAutoFit/>
          </a:bodyPr>
          <a:lstStyle/>
          <a:p>
            <a:r>
              <a:rPr lang="en-US" sz="6000" dirty="0" smtClean="0">
                <a:latin typeface="+mj-lt"/>
                <a:cs typeface="Apple Symbols"/>
              </a:rPr>
              <a:t>Generic </a:t>
            </a:r>
          </a:p>
          <a:p>
            <a:r>
              <a:rPr lang="en-US" sz="6000" dirty="0" smtClean="0">
                <a:latin typeface="+mj-lt"/>
                <a:cs typeface="Apple Symbols"/>
              </a:rPr>
              <a:t>Programming</a:t>
            </a:r>
            <a:endParaRPr lang="en-US" sz="6000" dirty="0">
              <a:latin typeface="+mj-lt"/>
              <a:cs typeface="Apple Symbols"/>
            </a:endParaRPr>
          </a:p>
        </p:txBody>
      </p:sp>
    </p:spTree>
    <p:extLst>
      <p:ext uri="{BB962C8B-B14F-4D97-AF65-F5344CB8AC3E}">
        <p14:creationId xmlns:p14="http://schemas.microsoft.com/office/powerpoint/2010/main" val="1002008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Non-Generic Type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pPr marL="0" indent="0">
              <a:buNone/>
            </a:pPr>
            <a:r>
              <a:rPr lang="en-US" dirty="0"/>
              <a:t>public class Box { </a:t>
            </a:r>
            <a:endParaRPr lang="en-US" dirty="0" smtClean="0"/>
          </a:p>
          <a:p>
            <a:pPr marL="457200" lvl="1" indent="0">
              <a:buNone/>
            </a:pPr>
            <a:r>
              <a:rPr lang="en-US" dirty="0" smtClean="0"/>
              <a:t>private </a:t>
            </a:r>
            <a:r>
              <a:rPr lang="en-US" dirty="0"/>
              <a:t>Object object; </a:t>
            </a:r>
            <a:endParaRPr lang="en-US" dirty="0" smtClean="0"/>
          </a:p>
          <a:p>
            <a:pPr marL="914400" lvl="2" indent="0">
              <a:buNone/>
            </a:pPr>
            <a:r>
              <a:rPr lang="en-US" dirty="0" smtClean="0"/>
              <a:t>public </a:t>
            </a:r>
            <a:r>
              <a:rPr lang="en-US" dirty="0"/>
              <a:t>void set(Object object) { </a:t>
            </a:r>
            <a:r>
              <a:rPr lang="en-US" dirty="0" err="1"/>
              <a:t>this.object</a:t>
            </a:r>
            <a:r>
              <a:rPr lang="en-US" dirty="0"/>
              <a:t> = object; } public Object get() { return object; } </a:t>
            </a:r>
            <a:endParaRPr lang="en-US" dirty="0" smtClean="0"/>
          </a:p>
          <a:p>
            <a:pPr marL="122237" indent="0">
              <a:buNone/>
            </a:pPr>
            <a:r>
              <a:rPr lang="en-US" dirty="0" smtClean="0"/>
              <a:t>}</a:t>
            </a:r>
            <a:endParaRPr lang="en-US" dirty="0"/>
          </a:p>
        </p:txBody>
      </p:sp>
    </p:spTree>
    <p:extLst>
      <p:ext uri="{BB962C8B-B14F-4D97-AF65-F5344CB8AC3E}">
        <p14:creationId xmlns:p14="http://schemas.microsoft.com/office/powerpoint/2010/main" val="300890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A </a:t>
            </a:r>
            <a:r>
              <a:rPr lang="en-US" i="1" dirty="0"/>
              <a:t>generic type</a:t>
            </a:r>
            <a:r>
              <a:rPr lang="en-US" dirty="0"/>
              <a:t> is a generic class or interface that is parameterized over types. </a:t>
            </a:r>
            <a:endParaRPr lang="en-US" dirty="0" smtClean="0"/>
          </a:p>
          <a:p>
            <a:r>
              <a:rPr lang="en-US" dirty="0" smtClean="0"/>
              <a:t>Generic class:</a:t>
            </a:r>
          </a:p>
          <a:p>
            <a:pPr marL="457200" lvl="1" indent="0">
              <a:buNone/>
            </a:pPr>
            <a:r>
              <a:rPr lang="mr-IN" dirty="0" err="1" smtClean="0"/>
              <a:t>class</a:t>
            </a:r>
            <a:r>
              <a:rPr lang="mr-IN" dirty="0" smtClean="0"/>
              <a:t> </a:t>
            </a:r>
            <a:r>
              <a:rPr lang="mr-IN" dirty="0" err="1"/>
              <a:t>name</a:t>
            </a:r>
            <a:r>
              <a:rPr lang="mr-IN" dirty="0"/>
              <a:t>&lt;T1, T2, ..., </a:t>
            </a:r>
            <a:r>
              <a:rPr lang="mr-IN" dirty="0" err="1"/>
              <a:t>Tn</a:t>
            </a:r>
            <a:r>
              <a:rPr lang="mr-IN" dirty="0"/>
              <a:t>&gt; { /* ... */ } </a:t>
            </a:r>
            <a:r>
              <a:rPr lang="mr-IN" dirty="0"/>
              <a:t/>
            </a:r>
            <a:br>
              <a:rPr lang="mr-IN" dirty="0"/>
            </a:br>
            <a:r>
              <a:rPr lang="en-US" dirty="0"/>
              <a:t/>
            </a:r>
            <a:br>
              <a:rPr lang="en-US" dirty="0"/>
            </a:br>
            <a:endParaRPr lang="en-US" dirty="0"/>
          </a:p>
        </p:txBody>
      </p:sp>
      <p:sp>
        <p:nvSpPr>
          <p:cNvPr id="4" name="Title 1"/>
          <p:cNvSpPr>
            <a:spLocks noGrp="1"/>
          </p:cNvSpPr>
          <p:nvPr>
            <p:ph type="title"/>
          </p:nvPr>
        </p:nvSpPr>
        <p:spPr>
          <a:xfrm>
            <a:off x="914400" y="503238"/>
            <a:ext cx="7313613" cy="868362"/>
          </a:xfrm>
        </p:spPr>
        <p:txBody>
          <a:bodyPr/>
          <a:lstStyle/>
          <a:p>
            <a:pPr algn="l"/>
            <a:r>
              <a:rPr lang="en-US" cap="none" dirty="0" smtClean="0">
                <a:latin typeface="Arial" charset="0"/>
                <a:ea typeface="Arial" charset="0"/>
                <a:cs typeface="Arial" charset="0"/>
              </a:rPr>
              <a:t>Generic </a:t>
            </a:r>
            <a:r>
              <a:rPr lang="en-US" cap="none" dirty="0" smtClean="0">
                <a:latin typeface="Arial" charset="0"/>
                <a:ea typeface="Arial" charset="0"/>
                <a:cs typeface="Arial" charset="0"/>
              </a:rPr>
              <a:t>Types</a:t>
            </a:r>
            <a:endParaRPr lang="en-US" cap="none" dirty="0">
              <a:latin typeface="Arial" charset="0"/>
              <a:ea typeface="Arial" charset="0"/>
              <a:cs typeface="Arial" charset="0"/>
            </a:endParaRPr>
          </a:p>
        </p:txBody>
      </p:sp>
      <p:sp>
        <p:nvSpPr>
          <p:cNvPr id="5" name="Rectangle 4"/>
          <p:cNvSpPr/>
          <p:nvPr/>
        </p:nvSpPr>
        <p:spPr>
          <a:xfrm>
            <a:off x="1512277" y="3618637"/>
            <a:ext cx="4572000" cy="2554545"/>
          </a:xfrm>
          <a:prstGeom prst="rect">
            <a:avLst/>
          </a:prstGeom>
        </p:spPr>
        <p:txBody>
          <a:bodyPr>
            <a:spAutoFit/>
          </a:bodyPr>
          <a:lstStyle/>
          <a:p>
            <a:r>
              <a:rPr lang="en-US" sz="1400" dirty="0" smtClean="0"/>
              <a:t>//T stands for Type</a:t>
            </a:r>
          </a:p>
          <a:p>
            <a:r>
              <a:rPr lang="en-US" sz="1400" dirty="0"/>
              <a:t>/** </a:t>
            </a:r>
            <a:endParaRPr lang="en-US" sz="1400" dirty="0" smtClean="0"/>
          </a:p>
          <a:p>
            <a:r>
              <a:rPr lang="en-US" sz="1400" dirty="0" smtClean="0"/>
              <a:t> * Generic </a:t>
            </a:r>
            <a:r>
              <a:rPr lang="en-US" sz="1400" dirty="0"/>
              <a:t>version of the Box class</a:t>
            </a:r>
            <a:r>
              <a:rPr lang="en-US" sz="1400" dirty="0" smtClean="0"/>
              <a:t>.</a:t>
            </a:r>
          </a:p>
          <a:p>
            <a:r>
              <a:rPr lang="en-US" sz="1400" dirty="0" smtClean="0"/>
              <a:t> </a:t>
            </a:r>
            <a:r>
              <a:rPr lang="en-US" sz="1400" dirty="0"/>
              <a:t>* @</a:t>
            </a:r>
            <a:r>
              <a:rPr lang="en-US" sz="1400" dirty="0" err="1"/>
              <a:t>param</a:t>
            </a:r>
            <a:r>
              <a:rPr lang="en-US" sz="1400" dirty="0"/>
              <a:t> &lt;T&gt; the type of the value being boxed </a:t>
            </a:r>
            <a:endParaRPr lang="en-US" sz="1400" dirty="0" smtClean="0"/>
          </a:p>
          <a:p>
            <a:r>
              <a:rPr lang="en-US" sz="1400" dirty="0" smtClean="0"/>
              <a:t>*/</a:t>
            </a:r>
          </a:p>
          <a:p>
            <a:r>
              <a:rPr lang="en-US" dirty="0" smtClean="0"/>
              <a:t>public </a:t>
            </a:r>
            <a:r>
              <a:rPr lang="en-US" dirty="0"/>
              <a:t>class </a:t>
            </a:r>
            <a:r>
              <a:rPr lang="en-US" dirty="0" smtClean="0"/>
              <a:t>Box&lt;T&gt; </a:t>
            </a:r>
            <a:r>
              <a:rPr lang="en-US" dirty="0"/>
              <a:t>{ </a:t>
            </a:r>
          </a:p>
          <a:p>
            <a:pPr lvl="1"/>
            <a:r>
              <a:rPr lang="en-US" dirty="0"/>
              <a:t>private </a:t>
            </a:r>
            <a:r>
              <a:rPr lang="en-US" dirty="0" smtClean="0"/>
              <a:t>T t; </a:t>
            </a:r>
            <a:endParaRPr lang="en-US" dirty="0"/>
          </a:p>
          <a:p>
            <a:pPr lvl="2"/>
            <a:r>
              <a:rPr lang="en-US" dirty="0"/>
              <a:t>public void </a:t>
            </a:r>
            <a:r>
              <a:rPr lang="en-US" dirty="0" smtClean="0"/>
              <a:t>set(T t) </a:t>
            </a:r>
            <a:r>
              <a:rPr lang="en-US" dirty="0"/>
              <a:t>{ </a:t>
            </a:r>
            <a:r>
              <a:rPr lang="en-US" dirty="0" err="1" smtClean="0"/>
              <a:t>this.t</a:t>
            </a:r>
            <a:r>
              <a:rPr lang="en-US" dirty="0" smtClean="0"/>
              <a:t> = t</a:t>
            </a:r>
            <a:r>
              <a:rPr lang="en-US" dirty="0"/>
              <a:t>; } public </a:t>
            </a:r>
            <a:r>
              <a:rPr lang="en-US" dirty="0" smtClean="0"/>
              <a:t>T get</a:t>
            </a:r>
            <a:r>
              <a:rPr lang="en-US" dirty="0"/>
              <a:t>() { return </a:t>
            </a:r>
            <a:r>
              <a:rPr lang="en-US" dirty="0" smtClean="0"/>
              <a:t>t; </a:t>
            </a:r>
            <a:r>
              <a:rPr lang="en-US" dirty="0"/>
              <a:t>} </a:t>
            </a:r>
          </a:p>
          <a:p>
            <a:pPr marL="122237" indent="0"/>
            <a:r>
              <a:rPr lang="en-US" dirty="0"/>
              <a:t>}</a:t>
            </a:r>
            <a:endParaRPr lang="en-US" dirty="0"/>
          </a:p>
        </p:txBody>
      </p:sp>
    </p:spTree>
    <p:extLst>
      <p:ext uri="{BB962C8B-B14F-4D97-AF65-F5344CB8AC3E}">
        <p14:creationId xmlns:p14="http://schemas.microsoft.com/office/powerpoint/2010/main" val="1949361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With Generic Type:</a:t>
            </a:r>
          </a:p>
          <a:p>
            <a:pPr lvl="1"/>
            <a:r>
              <a:rPr lang="en-US" dirty="0" smtClean="0"/>
              <a:t>Box&lt;Foo&gt; b = new Box&lt;Foo&gt;();</a:t>
            </a:r>
          </a:p>
          <a:p>
            <a:pPr lvl="1"/>
            <a:r>
              <a:rPr lang="en-US" dirty="0" smtClean="0"/>
              <a:t>Foo f = </a:t>
            </a:r>
            <a:r>
              <a:rPr lang="en-US" dirty="0" err="1" smtClean="0"/>
              <a:t>b.get</a:t>
            </a:r>
            <a:r>
              <a:rPr lang="en-US" dirty="0" smtClean="0"/>
              <a:t>(); </a:t>
            </a:r>
          </a:p>
          <a:p>
            <a:r>
              <a:rPr lang="en-US" dirty="0" smtClean="0"/>
              <a:t>With Object:</a:t>
            </a:r>
          </a:p>
          <a:p>
            <a:pPr lvl="1"/>
            <a:r>
              <a:rPr lang="en-US" dirty="0" smtClean="0"/>
              <a:t>Box b = new Box();</a:t>
            </a:r>
          </a:p>
          <a:p>
            <a:pPr lvl="1"/>
            <a:r>
              <a:rPr lang="en-US" dirty="0" smtClean="0"/>
              <a:t>Foo f= (Foo) </a:t>
            </a:r>
            <a:r>
              <a:rPr lang="en-US" dirty="0" err="1" smtClean="0"/>
              <a:t>b.get</a:t>
            </a:r>
            <a:r>
              <a:rPr lang="en-US" dirty="0" smtClean="0"/>
              <a:t>();</a:t>
            </a:r>
          </a:p>
          <a:p>
            <a:endParaRPr lang="en-US" dirty="0"/>
          </a:p>
        </p:txBody>
      </p:sp>
      <p:sp>
        <p:nvSpPr>
          <p:cNvPr id="4" name="Title 1"/>
          <p:cNvSpPr>
            <a:spLocks noGrp="1"/>
          </p:cNvSpPr>
          <p:nvPr>
            <p:ph type="title"/>
          </p:nvPr>
        </p:nvSpPr>
        <p:spPr>
          <a:xfrm>
            <a:off x="914400" y="503238"/>
            <a:ext cx="7313613" cy="868362"/>
          </a:xfrm>
        </p:spPr>
        <p:txBody>
          <a:bodyPr/>
          <a:lstStyle/>
          <a:p>
            <a:pPr algn="l"/>
            <a:r>
              <a:rPr lang="en-US" cap="none" dirty="0" smtClean="0">
                <a:latin typeface="Arial" charset="0"/>
                <a:ea typeface="Arial" charset="0"/>
                <a:cs typeface="Arial" charset="0"/>
              </a:rPr>
              <a:t>Java Generics T vs Object</a:t>
            </a:r>
            <a:endParaRPr lang="en-US" cap="none" dirty="0">
              <a:latin typeface="Arial" charset="0"/>
              <a:ea typeface="Arial" charset="0"/>
              <a:cs typeface="Arial" charset="0"/>
            </a:endParaRPr>
          </a:p>
        </p:txBody>
      </p:sp>
      <p:sp>
        <p:nvSpPr>
          <p:cNvPr id="5" name="Rectangle 4"/>
          <p:cNvSpPr/>
          <p:nvPr/>
        </p:nvSpPr>
        <p:spPr>
          <a:xfrm>
            <a:off x="4571206" y="2918266"/>
            <a:ext cx="4572000" cy="2031325"/>
          </a:xfrm>
          <a:prstGeom prst="rect">
            <a:avLst/>
          </a:prstGeom>
        </p:spPr>
        <p:txBody>
          <a:bodyPr>
            <a:spAutoFit/>
          </a:bodyPr>
          <a:lstStyle/>
          <a:p>
            <a:pPr marL="285750" indent="-285750" fontAlgn="base">
              <a:buFont typeface="Arial" charset="0"/>
              <a:buChar char="•"/>
            </a:pPr>
            <a:r>
              <a:rPr lang="en-US" dirty="0">
                <a:solidFill>
                  <a:srgbClr val="242729"/>
                </a:solidFill>
                <a:latin typeface="Times New Roman" charset="0"/>
                <a:ea typeface="Times New Roman" charset="0"/>
                <a:cs typeface="Times New Roman" charset="0"/>
              </a:rPr>
              <a:t>no need of casting (the compiler hides this from you</a:t>
            </a:r>
            <a:r>
              <a:rPr lang="en-US" dirty="0" smtClean="0">
                <a:solidFill>
                  <a:srgbClr val="242729"/>
                </a:solidFill>
                <a:latin typeface="Times New Roman" charset="0"/>
                <a:ea typeface="Times New Roman" charset="0"/>
                <a:cs typeface="Times New Roman" charset="0"/>
              </a:rPr>
              <a:t>)</a:t>
            </a:r>
          </a:p>
          <a:p>
            <a:pPr marL="285750" indent="-285750" fontAlgn="base">
              <a:buFont typeface="Arial" charset="0"/>
              <a:buChar char="•"/>
            </a:pPr>
            <a:r>
              <a:rPr lang="en-US" dirty="0">
                <a:latin typeface="Times New Roman" charset="0"/>
                <a:ea typeface="Times New Roman" charset="0"/>
                <a:cs typeface="Times New Roman" charset="0"/>
              </a:rPr>
              <a:t>compile time safety that works.   If the </a:t>
            </a:r>
            <a:r>
              <a:rPr lang="en-US" dirty="0">
                <a:latin typeface="Times New Roman" charset="0"/>
                <a:ea typeface="Times New Roman" charset="0"/>
                <a:cs typeface="Times New Roman" charset="0"/>
              </a:rPr>
              <a:t>Object</a:t>
            </a:r>
            <a:r>
              <a:rPr lang="en-US" dirty="0">
                <a:latin typeface="Times New Roman" charset="0"/>
                <a:ea typeface="Times New Roman" charset="0"/>
                <a:cs typeface="Times New Roman" charset="0"/>
              </a:rPr>
              <a:t> version is used, you won't be sure that the method always returns </a:t>
            </a:r>
            <a:r>
              <a:rPr lang="en-US" dirty="0">
                <a:latin typeface="Times New Roman" charset="0"/>
                <a:ea typeface="Times New Roman" charset="0"/>
                <a:cs typeface="Times New Roman" charset="0"/>
              </a:rPr>
              <a:t>Foo</a:t>
            </a:r>
            <a:r>
              <a:rPr lang="en-US" dirty="0">
                <a:latin typeface="Times New Roman" charset="0"/>
                <a:ea typeface="Times New Roman" charset="0"/>
                <a:cs typeface="Times New Roman" charset="0"/>
              </a:rPr>
              <a:t>. If it returns </a:t>
            </a:r>
            <a:r>
              <a:rPr lang="en-US" dirty="0">
                <a:latin typeface="Times New Roman" charset="0"/>
                <a:ea typeface="Times New Roman" charset="0"/>
                <a:cs typeface="Times New Roman" charset="0"/>
              </a:rPr>
              <a:t>Bar</a:t>
            </a:r>
            <a:r>
              <a:rPr lang="en-US" dirty="0">
                <a:latin typeface="Times New Roman" charset="0"/>
                <a:ea typeface="Times New Roman" charset="0"/>
                <a:cs typeface="Times New Roman" charset="0"/>
              </a:rPr>
              <a:t>, you'll have a </a:t>
            </a:r>
            <a:r>
              <a:rPr lang="en-US" dirty="0" err="1">
                <a:latin typeface="Times New Roman" charset="0"/>
                <a:ea typeface="Times New Roman" charset="0"/>
                <a:cs typeface="Times New Roman" charset="0"/>
              </a:rPr>
              <a:t>ClassCastException</a:t>
            </a:r>
            <a:r>
              <a:rPr lang="en-US" dirty="0">
                <a:latin typeface="Times New Roman" charset="0"/>
                <a:ea typeface="Times New Roman" charset="0"/>
                <a:cs typeface="Times New Roman" charset="0"/>
              </a:rPr>
              <a:t>, at runtime.</a:t>
            </a:r>
            <a:endParaRPr lang="en-US" b="0" i="0" dirty="0">
              <a:solidFill>
                <a:srgbClr val="242729"/>
              </a:solidFill>
              <a:effectLst/>
              <a:latin typeface="Times New Roman" charset="0"/>
              <a:ea typeface="Times New Roman" charset="0"/>
              <a:cs typeface="Times New Roman" charset="0"/>
            </a:endParaRPr>
          </a:p>
        </p:txBody>
      </p:sp>
    </p:spTree>
    <p:extLst>
      <p:ext uri="{BB962C8B-B14F-4D97-AF65-F5344CB8AC3E}">
        <p14:creationId xmlns:p14="http://schemas.microsoft.com/office/powerpoint/2010/main" val="130998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smtClean="0">
                <a:latin typeface="Arial" charset="0"/>
                <a:ea typeface="Arial" charset="0"/>
                <a:cs typeface="Arial" charset="0"/>
              </a:rPr>
              <a:t>Generic Programming</a:t>
            </a:r>
            <a:endParaRPr lang="en-US" cap="none" dirty="0">
              <a:latin typeface="Arial" charset="0"/>
              <a:ea typeface="Arial" charset="0"/>
              <a:cs typeface="Arial" charset="0"/>
            </a:endParaRPr>
          </a:p>
        </p:txBody>
      </p:sp>
      <p:sp>
        <p:nvSpPr>
          <p:cNvPr id="3" name="Content Placeholder 2"/>
          <p:cNvSpPr>
            <a:spLocks noGrp="1"/>
          </p:cNvSpPr>
          <p:nvPr>
            <p:ph idx="1"/>
          </p:nvPr>
        </p:nvSpPr>
        <p:spPr>
          <a:xfrm>
            <a:off x="914400" y="1483768"/>
            <a:ext cx="7313613" cy="4056062"/>
          </a:xfrm>
        </p:spPr>
        <p:txBody>
          <a:bodyPr>
            <a:noAutofit/>
          </a:bodyPr>
          <a:lstStyle/>
          <a:p>
            <a:pPr>
              <a:spcBef>
                <a:spcPts val="500"/>
              </a:spcBef>
            </a:pPr>
            <a:r>
              <a:rPr lang="en-US" sz="1800" dirty="0" smtClean="0"/>
              <a:t>Generic Programming Is the creation of programming constructs that can be used with many different types. </a:t>
            </a:r>
          </a:p>
          <a:p>
            <a:pPr>
              <a:spcBef>
                <a:spcPts val="500"/>
              </a:spcBef>
            </a:pPr>
            <a:r>
              <a:rPr lang="en-US" sz="1800" dirty="0" smtClean="0"/>
              <a:t>Example: </a:t>
            </a:r>
            <a:r>
              <a:rPr lang="en-US" sz="1800" dirty="0" err="1" smtClean="0"/>
              <a:t>ArrayList</a:t>
            </a:r>
            <a:r>
              <a:rPr lang="en-US" sz="1800" dirty="0" smtClean="0"/>
              <a:t>&lt;E&gt;</a:t>
            </a:r>
          </a:p>
          <a:p>
            <a:pPr lvl="1">
              <a:spcBef>
                <a:spcPts val="500"/>
              </a:spcBef>
            </a:pPr>
            <a:r>
              <a:rPr lang="en-US" sz="1200" dirty="0" err="1" smtClean="0">
                <a:latin typeface="Courier"/>
                <a:cs typeface="Courier"/>
              </a:rPr>
              <a:t>ArrayList</a:t>
            </a:r>
            <a:r>
              <a:rPr lang="en-US" sz="1200" dirty="0" smtClean="0">
                <a:latin typeface="Courier"/>
                <a:cs typeface="Courier"/>
              </a:rPr>
              <a:t>&lt;String&gt; </a:t>
            </a:r>
            <a:r>
              <a:rPr lang="en-US" sz="1200" dirty="0" err="1" smtClean="0">
                <a:latin typeface="Courier"/>
                <a:cs typeface="Courier"/>
              </a:rPr>
              <a:t>stringList</a:t>
            </a:r>
            <a:r>
              <a:rPr lang="en-US" sz="1200" dirty="0" smtClean="0">
                <a:latin typeface="Courier"/>
                <a:cs typeface="Courier"/>
              </a:rPr>
              <a:t> = new </a:t>
            </a:r>
            <a:r>
              <a:rPr lang="en-US" sz="1200" dirty="0" err="1" smtClean="0">
                <a:latin typeface="Courier"/>
                <a:cs typeface="Courier"/>
              </a:rPr>
              <a:t>ArrayList</a:t>
            </a:r>
            <a:r>
              <a:rPr lang="en-US" sz="1200" dirty="0" smtClean="0">
                <a:latin typeface="Courier"/>
                <a:cs typeface="Courier"/>
              </a:rPr>
              <a:t>&lt;String&gt;();</a:t>
            </a:r>
          </a:p>
          <a:p>
            <a:pPr lvl="1">
              <a:spcBef>
                <a:spcPts val="500"/>
              </a:spcBef>
            </a:pPr>
            <a:r>
              <a:rPr lang="en-US" sz="1200" dirty="0" err="1">
                <a:latin typeface="Courier"/>
                <a:cs typeface="Courier"/>
              </a:rPr>
              <a:t>ArrayList</a:t>
            </a:r>
            <a:r>
              <a:rPr lang="en-US" sz="1200" dirty="0" smtClean="0">
                <a:latin typeface="Courier"/>
                <a:cs typeface="Courier"/>
              </a:rPr>
              <a:t>&lt;Character&gt; </a:t>
            </a:r>
            <a:r>
              <a:rPr lang="en-US" sz="1200" dirty="0" err="1" smtClean="0">
                <a:latin typeface="Courier"/>
                <a:cs typeface="Courier"/>
              </a:rPr>
              <a:t>characterList</a:t>
            </a:r>
            <a:r>
              <a:rPr lang="en-US" sz="1200" dirty="0" smtClean="0">
                <a:latin typeface="Courier"/>
                <a:cs typeface="Courier"/>
              </a:rPr>
              <a:t> </a:t>
            </a:r>
            <a:r>
              <a:rPr lang="en-US" sz="1200" dirty="0">
                <a:latin typeface="Courier"/>
                <a:cs typeface="Courier"/>
              </a:rPr>
              <a:t>= new </a:t>
            </a:r>
            <a:r>
              <a:rPr lang="en-US" sz="1200" dirty="0" err="1">
                <a:latin typeface="Courier"/>
                <a:cs typeface="Courier"/>
              </a:rPr>
              <a:t>ArrayList</a:t>
            </a:r>
            <a:r>
              <a:rPr lang="en-US" sz="1200" dirty="0" smtClean="0">
                <a:latin typeface="Courier"/>
                <a:cs typeface="Courier"/>
              </a:rPr>
              <a:t>&lt;Character&gt;</a:t>
            </a:r>
            <a:r>
              <a:rPr lang="en-US" sz="1200" dirty="0">
                <a:latin typeface="Courier"/>
                <a:cs typeface="Courier"/>
              </a:rPr>
              <a:t>();</a:t>
            </a:r>
          </a:p>
          <a:p>
            <a:pPr lvl="1">
              <a:spcBef>
                <a:spcPts val="500"/>
              </a:spcBef>
            </a:pPr>
            <a:r>
              <a:rPr lang="en-US" sz="1200" dirty="0" err="1">
                <a:latin typeface="Courier"/>
                <a:cs typeface="Courier"/>
              </a:rPr>
              <a:t>ArrayList</a:t>
            </a:r>
            <a:r>
              <a:rPr lang="en-US" sz="1200" dirty="0" smtClean="0">
                <a:latin typeface="Courier"/>
                <a:cs typeface="Courier"/>
              </a:rPr>
              <a:t>&lt;Course&gt; </a:t>
            </a:r>
            <a:r>
              <a:rPr lang="en-US" sz="1200" dirty="0" err="1" smtClean="0">
                <a:latin typeface="Courier"/>
                <a:cs typeface="Courier"/>
              </a:rPr>
              <a:t>courseList</a:t>
            </a:r>
            <a:r>
              <a:rPr lang="en-US" sz="1200" dirty="0" smtClean="0">
                <a:latin typeface="Courier"/>
                <a:cs typeface="Courier"/>
              </a:rPr>
              <a:t> </a:t>
            </a:r>
            <a:r>
              <a:rPr lang="en-US" sz="1200" dirty="0">
                <a:latin typeface="Courier"/>
                <a:cs typeface="Courier"/>
              </a:rPr>
              <a:t>= new </a:t>
            </a:r>
            <a:r>
              <a:rPr lang="en-US" sz="1200" dirty="0" err="1">
                <a:latin typeface="Courier"/>
                <a:cs typeface="Courier"/>
              </a:rPr>
              <a:t>ArrayList</a:t>
            </a:r>
            <a:r>
              <a:rPr lang="en-US" sz="1200" dirty="0" smtClean="0">
                <a:latin typeface="Courier"/>
                <a:cs typeface="Courier"/>
              </a:rPr>
              <a:t>&lt;Course&gt;</a:t>
            </a:r>
            <a:r>
              <a:rPr lang="en-US" sz="1200" dirty="0">
                <a:latin typeface="Courier"/>
                <a:cs typeface="Courier"/>
              </a:rPr>
              <a:t>()</a:t>
            </a:r>
            <a:r>
              <a:rPr lang="en-US" sz="1200" dirty="0" smtClean="0">
                <a:latin typeface="Courier"/>
                <a:cs typeface="Courier"/>
              </a:rPr>
              <a:t>;</a:t>
            </a:r>
          </a:p>
          <a:p>
            <a:pPr lvl="1">
              <a:spcBef>
                <a:spcPts val="500"/>
              </a:spcBef>
            </a:pPr>
            <a:r>
              <a:rPr lang="en-US" sz="1200" dirty="0" err="1">
                <a:latin typeface="Courier"/>
                <a:cs typeface="Courier"/>
              </a:rPr>
              <a:t>ArrayList</a:t>
            </a:r>
            <a:r>
              <a:rPr lang="en-US" sz="1200" dirty="0" smtClean="0">
                <a:latin typeface="Courier"/>
                <a:cs typeface="Courier"/>
              </a:rPr>
              <a:t>&lt;Item&gt; inventory= </a:t>
            </a:r>
            <a:r>
              <a:rPr lang="en-US" sz="1200" dirty="0">
                <a:latin typeface="Courier"/>
                <a:cs typeface="Courier"/>
              </a:rPr>
              <a:t>new </a:t>
            </a:r>
            <a:r>
              <a:rPr lang="en-US" sz="1200" dirty="0" err="1">
                <a:latin typeface="Courier"/>
                <a:cs typeface="Courier"/>
              </a:rPr>
              <a:t>ArrayList</a:t>
            </a:r>
            <a:r>
              <a:rPr lang="en-US" sz="1200" dirty="0" smtClean="0">
                <a:latin typeface="Courier"/>
                <a:cs typeface="Courier"/>
              </a:rPr>
              <a:t>&lt;Item&gt;</a:t>
            </a:r>
            <a:r>
              <a:rPr lang="en-US" sz="1200" dirty="0">
                <a:latin typeface="Courier"/>
                <a:cs typeface="Courier"/>
              </a:rPr>
              <a:t>()</a:t>
            </a:r>
            <a:r>
              <a:rPr lang="en-US" sz="1200" dirty="0" smtClean="0">
                <a:latin typeface="Courier"/>
                <a:cs typeface="Courier"/>
              </a:rPr>
              <a:t>;</a:t>
            </a:r>
            <a:endParaRPr lang="en-US" sz="1200" dirty="0">
              <a:latin typeface="Courier"/>
              <a:cs typeface="Courier"/>
            </a:endParaRPr>
          </a:p>
          <a:p>
            <a:pPr lvl="1">
              <a:spcBef>
                <a:spcPts val="500"/>
              </a:spcBef>
            </a:pPr>
            <a:r>
              <a:rPr lang="en-US" sz="1200" dirty="0" smtClean="0">
                <a:latin typeface="Courier"/>
                <a:cs typeface="Courier"/>
              </a:rPr>
              <a:t>…</a:t>
            </a:r>
          </a:p>
          <a:p>
            <a:pPr>
              <a:spcBef>
                <a:spcPts val="500"/>
              </a:spcBef>
            </a:pPr>
            <a:r>
              <a:rPr lang="en-US" sz="1800" dirty="0" smtClean="0"/>
              <a:t>When declaring a generic class, you supply a variable for each type parameter. For e.g., </a:t>
            </a:r>
            <a:r>
              <a:rPr lang="en-US" sz="1800" dirty="0" err="1" smtClean="0"/>
              <a:t>ArrayList</a:t>
            </a:r>
            <a:r>
              <a:rPr lang="en-US" sz="1800" dirty="0" smtClean="0"/>
              <a:t>&lt;E&gt; class declares methods</a:t>
            </a:r>
          </a:p>
          <a:p>
            <a:pPr marL="114300" indent="0">
              <a:spcBef>
                <a:spcPts val="500"/>
              </a:spcBef>
              <a:buNone/>
            </a:pPr>
            <a:r>
              <a:rPr lang="en-US" sz="1800" dirty="0"/>
              <a:t>	 </a:t>
            </a:r>
            <a:r>
              <a:rPr lang="en-US" sz="1800" dirty="0" smtClean="0"/>
              <a:t>           </a:t>
            </a:r>
            <a:r>
              <a:rPr lang="en-US" sz="1600" dirty="0" smtClean="0">
                <a:latin typeface="Courier"/>
                <a:cs typeface="Courier"/>
              </a:rPr>
              <a:t>public void add(E element)</a:t>
            </a:r>
          </a:p>
          <a:p>
            <a:pPr marL="114300" indent="0">
              <a:spcBef>
                <a:spcPts val="500"/>
              </a:spcBef>
              <a:buNone/>
            </a:pPr>
            <a:r>
              <a:rPr lang="en-US" sz="1600" dirty="0">
                <a:latin typeface="Courier"/>
                <a:cs typeface="Courier"/>
              </a:rPr>
              <a:t> </a:t>
            </a:r>
            <a:r>
              <a:rPr lang="en-US" sz="1600" dirty="0" smtClean="0">
                <a:latin typeface="Courier"/>
                <a:cs typeface="Courier"/>
              </a:rPr>
              <a:t>         </a:t>
            </a:r>
            <a:r>
              <a:rPr lang="en-US" sz="1600" dirty="0">
                <a:latin typeface="Courier"/>
                <a:cs typeface="Courier"/>
              </a:rPr>
              <a:t> </a:t>
            </a:r>
            <a:r>
              <a:rPr lang="en-US" sz="1600" dirty="0" smtClean="0">
                <a:latin typeface="Courier"/>
                <a:cs typeface="Courier"/>
              </a:rPr>
              <a:t> public E get(</a:t>
            </a:r>
            <a:r>
              <a:rPr lang="en-US" sz="1600" dirty="0" err="1" smtClean="0">
                <a:latin typeface="Courier"/>
                <a:cs typeface="Courier"/>
              </a:rPr>
              <a:t>int</a:t>
            </a:r>
            <a:r>
              <a:rPr lang="en-US" sz="1600" dirty="0" smtClean="0">
                <a:latin typeface="Courier"/>
                <a:cs typeface="Courier"/>
              </a:rPr>
              <a:t> index)</a:t>
            </a:r>
          </a:p>
          <a:p>
            <a:pPr>
              <a:spcBef>
                <a:spcPts val="500"/>
              </a:spcBef>
            </a:pPr>
            <a:r>
              <a:rPr lang="en-US" sz="1600" dirty="0" smtClean="0"/>
              <a:t>You could use another name instead of E. However, it is customary to use short, uppercase names for type parameters.</a:t>
            </a:r>
          </a:p>
          <a:p>
            <a:pPr>
              <a:spcBef>
                <a:spcPts val="500"/>
              </a:spcBef>
            </a:pPr>
            <a:r>
              <a:rPr lang="en-US" sz="1600" dirty="0" smtClean="0"/>
              <a:t>In order to use a generic class, you need to instantiate the type parameter. E.g., </a:t>
            </a:r>
          </a:p>
          <a:p>
            <a:pPr marL="114300" indent="0">
              <a:spcBef>
                <a:spcPts val="500"/>
              </a:spcBef>
              <a:buNone/>
            </a:pPr>
            <a:r>
              <a:rPr lang="en-US" sz="1600" dirty="0" err="1" smtClean="0">
                <a:latin typeface="Courier"/>
                <a:cs typeface="Courier"/>
              </a:rPr>
              <a:t>ArrayList</a:t>
            </a:r>
            <a:r>
              <a:rPr lang="en-US" sz="1600" dirty="0" smtClean="0">
                <a:latin typeface="Courier"/>
                <a:cs typeface="Courier"/>
              </a:rPr>
              <a:t>&lt;</a:t>
            </a:r>
            <a:r>
              <a:rPr lang="en-US" sz="1600" dirty="0" err="1" smtClean="0">
                <a:latin typeface="Courier"/>
                <a:cs typeface="Courier"/>
              </a:rPr>
              <a:t>BankAccount</a:t>
            </a:r>
            <a:r>
              <a:rPr lang="en-US" sz="1600" dirty="0" smtClean="0">
                <a:latin typeface="Courier"/>
                <a:cs typeface="Courier"/>
              </a:rPr>
              <a:t>&gt; accounts= new </a:t>
            </a:r>
            <a:r>
              <a:rPr lang="en-US" sz="1600" dirty="0" err="1" smtClean="0">
                <a:latin typeface="Courier"/>
                <a:cs typeface="Courier"/>
              </a:rPr>
              <a:t>ArrayList</a:t>
            </a:r>
            <a:r>
              <a:rPr lang="en-US" sz="1600" dirty="0">
                <a:latin typeface="Courier"/>
                <a:cs typeface="Courier"/>
              </a:rPr>
              <a:t>&lt;</a:t>
            </a:r>
            <a:r>
              <a:rPr lang="en-US" sz="1600" dirty="0" err="1">
                <a:latin typeface="Courier"/>
                <a:cs typeface="Courier"/>
              </a:rPr>
              <a:t>BankAccount</a:t>
            </a:r>
            <a:r>
              <a:rPr lang="en-US" sz="1600" dirty="0">
                <a:latin typeface="Courier"/>
                <a:cs typeface="Courier"/>
              </a:rPr>
              <a:t>&gt;</a:t>
            </a:r>
            <a:r>
              <a:rPr lang="en-US" sz="1600" dirty="0" smtClean="0">
                <a:latin typeface="Courier"/>
                <a:cs typeface="Courier"/>
              </a:rPr>
              <a:t>();</a:t>
            </a:r>
            <a:endParaRPr lang="en-US" sz="1600" dirty="0">
              <a:latin typeface="Courier"/>
              <a:cs typeface="Courier"/>
            </a:endParaRPr>
          </a:p>
          <a:p>
            <a:pPr>
              <a:spcBef>
                <a:spcPts val="500"/>
              </a:spcBef>
            </a:pPr>
            <a:endParaRPr lang="en-US" sz="1600" dirty="0"/>
          </a:p>
          <a:p>
            <a:pPr marL="114300" indent="0">
              <a:spcBef>
                <a:spcPts val="500"/>
              </a:spcBef>
              <a:buNone/>
            </a:pPr>
            <a:endParaRPr lang="en-US" sz="1600" dirty="0">
              <a:latin typeface="Courier"/>
              <a:cs typeface="Courier"/>
            </a:endParaRPr>
          </a:p>
        </p:txBody>
      </p:sp>
    </p:spTree>
    <p:extLst>
      <p:ext uri="{BB962C8B-B14F-4D97-AF65-F5344CB8AC3E}">
        <p14:creationId xmlns:p14="http://schemas.microsoft.com/office/powerpoint/2010/main" val="14544483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cap="none" dirty="0">
                <a:latin typeface="Arial" charset="0"/>
                <a:ea typeface="Arial" charset="0"/>
                <a:cs typeface="Arial" charset="0"/>
              </a:rPr>
              <a:t>W</a:t>
            </a:r>
            <a:r>
              <a:rPr lang="en-US" cap="none" dirty="0" smtClean="0">
                <a:latin typeface="Arial" charset="0"/>
                <a:ea typeface="Arial" charset="0"/>
                <a:cs typeface="Arial" charset="0"/>
              </a:rPr>
              <a:t>riting a Generic Class</a:t>
            </a:r>
            <a:endParaRPr lang="en-US" cap="none" dirty="0">
              <a:latin typeface="Arial" charset="0"/>
              <a:ea typeface="Arial" charset="0"/>
              <a:cs typeface="Arial" charset="0"/>
            </a:endParaRPr>
          </a:p>
        </p:txBody>
      </p:sp>
      <p:sp>
        <p:nvSpPr>
          <p:cNvPr id="3" name="Content Placeholder 2"/>
          <p:cNvSpPr>
            <a:spLocks noGrp="1"/>
          </p:cNvSpPr>
          <p:nvPr>
            <p:ph idx="1"/>
          </p:nvPr>
        </p:nvSpPr>
        <p:spPr/>
        <p:txBody>
          <a:bodyPr>
            <a:normAutofit fontScale="70000" lnSpcReduction="20000"/>
          </a:bodyPr>
          <a:lstStyle/>
          <a:p>
            <a:pPr marL="114300" indent="0">
              <a:buNone/>
            </a:pPr>
            <a:r>
              <a:rPr lang="en-US" dirty="0" smtClean="0">
                <a:latin typeface="Courier"/>
                <a:cs typeface="Courier"/>
              </a:rPr>
              <a:t>public class </a:t>
            </a:r>
            <a:r>
              <a:rPr lang="en-US" dirty="0" err="1" smtClean="0">
                <a:latin typeface="Courier"/>
                <a:cs typeface="Courier"/>
              </a:rPr>
              <a:t>GenericClassName</a:t>
            </a:r>
            <a:r>
              <a:rPr lang="en-US" dirty="0" smtClean="0">
                <a:latin typeface="Courier"/>
                <a:cs typeface="Courier"/>
              </a:rPr>
              <a:t>&lt;E&gt; {</a:t>
            </a:r>
          </a:p>
          <a:p>
            <a:pPr marL="114300" indent="0">
              <a:buNone/>
            </a:pPr>
            <a:r>
              <a:rPr lang="en-US" dirty="0" smtClean="0">
                <a:latin typeface="Courier"/>
                <a:cs typeface="Courier"/>
              </a:rPr>
              <a:t>	private E data; </a:t>
            </a:r>
            <a:endParaRPr lang="en-US" dirty="0">
              <a:latin typeface="Courier"/>
              <a:cs typeface="Courier"/>
            </a:endParaRPr>
          </a:p>
          <a:p>
            <a:pPr marL="114300" indent="0">
              <a:buNone/>
            </a:pPr>
            <a:r>
              <a:rPr lang="en-US" dirty="0" smtClean="0">
                <a:latin typeface="Courier"/>
                <a:cs typeface="Courier"/>
              </a:rPr>
              <a:t>    . . . </a:t>
            </a:r>
          </a:p>
          <a:p>
            <a:pPr marL="114300" indent="0">
              <a:buNone/>
            </a:pPr>
            <a:r>
              <a:rPr lang="en-US" dirty="0" smtClean="0">
                <a:latin typeface="Courier"/>
                <a:cs typeface="Courier"/>
              </a:rPr>
              <a:t>}</a:t>
            </a:r>
          </a:p>
          <a:p>
            <a:pPr marL="114300" indent="0">
              <a:buNone/>
            </a:pPr>
            <a:endParaRPr lang="en-US" dirty="0" smtClean="0">
              <a:latin typeface="Courier"/>
              <a:cs typeface="Courier"/>
            </a:endParaRPr>
          </a:p>
          <a:p>
            <a:pPr marL="114300" indent="0">
              <a:buNone/>
            </a:pPr>
            <a:r>
              <a:rPr lang="en-US" dirty="0" smtClean="0">
                <a:latin typeface="Courier"/>
                <a:cs typeface="Courier"/>
              </a:rPr>
              <a:t>Check package Lecture10.GenenricNode:</a:t>
            </a:r>
            <a:endParaRPr lang="en-US" dirty="0">
              <a:latin typeface="Courier"/>
              <a:cs typeface="Courier"/>
            </a:endParaRPr>
          </a:p>
          <a:p>
            <a:pPr>
              <a:buFont typeface="Wingdings" charset="2"/>
              <a:buChar char="§"/>
            </a:pPr>
            <a:r>
              <a:rPr lang="en-US" sz="2000" dirty="0" err="1" smtClean="0">
                <a:latin typeface="Courier"/>
                <a:cs typeface="Courier"/>
              </a:rPr>
              <a:t>GenericNode.java</a:t>
            </a:r>
            <a:endParaRPr lang="en-US" sz="2000" dirty="0" smtClean="0">
              <a:latin typeface="Courier"/>
              <a:cs typeface="Courier"/>
            </a:endParaRPr>
          </a:p>
          <a:p>
            <a:pPr>
              <a:buFont typeface="Wingdings" charset="2"/>
              <a:buChar char="§"/>
            </a:pPr>
            <a:r>
              <a:rPr lang="en-US" sz="2000" dirty="0" err="1" smtClean="0">
                <a:latin typeface="Courier"/>
                <a:cs typeface="Courier"/>
              </a:rPr>
              <a:t>Student.java</a:t>
            </a:r>
            <a:endParaRPr lang="en-US" sz="2000" dirty="0" smtClean="0">
              <a:latin typeface="Courier"/>
              <a:cs typeface="Courier"/>
            </a:endParaRPr>
          </a:p>
          <a:p>
            <a:pPr>
              <a:buFont typeface="Wingdings" charset="2"/>
              <a:buChar char="§"/>
            </a:pPr>
            <a:r>
              <a:rPr lang="en-US" sz="2000" dirty="0" err="1" smtClean="0">
                <a:latin typeface="Courier"/>
                <a:cs typeface="Courier"/>
              </a:rPr>
              <a:t>GenericNodeApplication.java</a:t>
            </a:r>
            <a:endParaRPr lang="en-US" sz="2000" dirty="0" smtClean="0">
              <a:latin typeface="Courier"/>
              <a:cs typeface="Courier"/>
            </a:endParaRPr>
          </a:p>
        </p:txBody>
      </p:sp>
    </p:spTree>
    <p:extLst>
      <p:ext uri="{BB962C8B-B14F-4D97-AF65-F5344CB8AC3E}">
        <p14:creationId xmlns:p14="http://schemas.microsoft.com/office/powerpoint/2010/main" val="18215863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G</a:t>
            </a:r>
            <a:r>
              <a:rPr lang="en-US" cap="none" dirty="0" err="1" smtClean="0">
                <a:latin typeface="Arial" charset="0"/>
                <a:ea typeface="Arial" charset="0"/>
                <a:cs typeface="Arial" charset="0"/>
              </a:rPr>
              <a:t>enericNode</a:t>
            </a:r>
            <a:r>
              <a:rPr lang="en-US" dirty="0" err="1" smtClean="0">
                <a:latin typeface="Arial" charset="0"/>
                <a:ea typeface="Arial" charset="0"/>
                <a:cs typeface="Arial" charset="0"/>
              </a:rPr>
              <a:t>.</a:t>
            </a:r>
            <a:r>
              <a:rPr lang="en-US" cap="none" dirty="0" err="1" smtClean="0">
                <a:latin typeface="Arial" charset="0"/>
                <a:ea typeface="Arial" charset="0"/>
                <a:cs typeface="Arial" charset="0"/>
              </a:rPr>
              <a:t>java</a:t>
            </a:r>
            <a:endParaRPr lang="en-US" cap="none" dirty="0">
              <a:latin typeface="Arial" charset="0"/>
              <a:ea typeface="Arial" charset="0"/>
              <a:cs typeface="Arial" charset="0"/>
            </a:endParaRPr>
          </a:p>
        </p:txBody>
      </p:sp>
      <p:sp>
        <p:nvSpPr>
          <p:cNvPr id="5" name="Rectangle 4"/>
          <p:cNvSpPr/>
          <p:nvPr/>
        </p:nvSpPr>
        <p:spPr>
          <a:xfrm>
            <a:off x="184967" y="1674282"/>
            <a:ext cx="8705815" cy="5047535"/>
          </a:xfrm>
          <a:prstGeom prst="rect">
            <a:avLst/>
          </a:prstGeom>
        </p:spPr>
        <p:txBody>
          <a:bodyPr wrap="square">
            <a:spAutoFit/>
          </a:bodyPr>
          <a:lstStyle/>
          <a:p>
            <a:r>
              <a:rPr lang="en-US" sz="1400" dirty="0">
                <a:latin typeface="Courier"/>
                <a:cs typeface="Courier"/>
              </a:rPr>
              <a:t>public class </a:t>
            </a:r>
            <a:r>
              <a:rPr lang="en-US" sz="1400" dirty="0" err="1">
                <a:latin typeface="Courier"/>
                <a:cs typeface="Courier"/>
              </a:rPr>
              <a:t>GenericNode</a:t>
            </a:r>
            <a:r>
              <a:rPr lang="en-US" sz="1400" dirty="0">
                <a:latin typeface="Courier"/>
                <a:cs typeface="Courier"/>
              </a:rPr>
              <a:t>&lt;E&gt; implements </a:t>
            </a:r>
            <a:r>
              <a:rPr lang="en-US" sz="1400" dirty="0" err="1">
                <a:latin typeface="Courier"/>
                <a:cs typeface="Courier"/>
              </a:rPr>
              <a:t>Cloneable</a:t>
            </a:r>
            <a:r>
              <a:rPr lang="en-US" sz="1400" dirty="0">
                <a:latin typeface="Courier"/>
                <a:cs typeface="Courier"/>
              </a:rPr>
              <a:t>{</a:t>
            </a:r>
          </a:p>
          <a:p>
            <a:r>
              <a:rPr lang="nl-NL" sz="1400" dirty="0">
                <a:latin typeface="Courier"/>
                <a:cs typeface="Courier"/>
              </a:rPr>
              <a:t>	E data; </a:t>
            </a:r>
          </a:p>
          <a:p>
            <a:r>
              <a:rPr lang="nl-NL" sz="1400" dirty="0">
                <a:latin typeface="Courier"/>
                <a:cs typeface="Courier"/>
              </a:rPr>
              <a:t>	</a:t>
            </a:r>
            <a:r>
              <a:rPr lang="nl-NL" sz="1400" dirty="0" err="1">
                <a:latin typeface="Courier"/>
                <a:cs typeface="Courier"/>
              </a:rPr>
              <a:t>GenericNode</a:t>
            </a:r>
            <a:r>
              <a:rPr lang="nl-NL" sz="1400" dirty="0">
                <a:latin typeface="Courier"/>
                <a:cs typeface="Courier"/>
              </a:rPr>
              <a:t>&lt;E&gt; next; </a:t>
            </a: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 (E data , </a:t>
            </a:r>
            <a:r>
              <a:rPr lang="nl-NL" sz="1400" dirty="0" err="1">
                <a:latin typeface="Courier"/>
                <a:cs typeface="Courier"/>
              </a:rPr>
              <a:t>GenericNode</a:t>
            </a:r>
            <a:r>
              <a:rPr lang="nl-NL" sz="1400" dirty="0">
                <a:latin typeface="Courier"/>
                <a:cs typeface="Courier"/>
              </a:rPr>
              <a:t>&lt;E&gt; next){</a:t>
            </a:r>
          </a:p>
          <a:p>
            <a:r>
              <a:rPr lang="nl-NL" sz="1400" dirty="0">
                <a:latin typeface="Courier"/>
                <a:cs typeface="Courier"/>
              </a:rPr>
              <a:t>		</a:t>
            </a:r>
            <a:r>
              <a:rPr lang="nl-NL" sz="1400" dirty="0" err="1">
                <a:latin typeface="Courier"/>
                <a:cs typeface="Courier"/>
              </a:rPr>
              <a:t>this.data</a:t>
            </a:r>
            <a:r>
              <a:rPr lang="nl-NL" sz="1400" dirty="0">
                <a:latin typeface="Courier"/>
                <a:cs typeface="Courier"/>
              </a:rPr>
              <a:t> = data;</a:t>
            </a:r>
          </a:p>
          <a:p>
            <a:r>
              <a:rPr lang="nl-NL" sz="1400" dirty="0">
                <a:latin typeface="Courier"/>
                <a:cs typeface="Courier"/>
              </a:rPr>
              <a:t>		</a:t>
            </a:r>
            <a:r>
              <a:rPr lang="nl-NL" sz="1400" dirty="0" err="1">
                <a:latin typeface="Courier"/>
                <a:cs typeface="Courier"/>
              </a:rPr>
              <a:t>this.next</a:t>
            </a:r>
            <a:r>
              <a:rPr lang="nl-NL" sz="1400" dirty="0">
                <a:latin typeface="Courier"/>
                <a:cs typeface="Courier"/>
              </a:rPr>
              <a:t> = next;</a:t>
            </a:r>
          </a:p>
          <a:p>
            <a:r>
              <a:rPr lang="nl-NL" sz="1400" dirty="0">
                <a:latin typeface="Courier"/>
                <a:cs typeface="Courier"/>
              </a:rPr>
              <a:t>	}</a:t>
            </a:r>
          </a:p>
          <a:p>
            <a:r>
              <a:rPr lang="nl-NL" sz="1400" dirty="0">
                <a:latin typeface="Courier"/>
                <a:cs typeface="Courier"/>
              </a:rPr>
              <a:t>	</a:t>
            </a:r>
          </a:p>
          <a:p>
            <a:r>
              <a:rPr lang="nl-NL" sz="1400" dirty="0">
                <a:latin typeface="Courier"/>
                <a:cs typeface="Courier"/>
              </a:rPr>
              <a:t>	public </a:t>
            </a:r>
            <a:r>
              <a:rPr lang="nl-NL" sz="1400" dirty="0" err="1">
                <a:latin typeface="Courier"/>
                <a:cs typeface="Courier"/>
              </a:rPr>
              <a:t>void</a:t>
            </a:r>
            <a:r>
              <a:rPr lang="nl-NL" sz="1400" dirty="0">
                <a:latin typeface="Courier"/>
                <a:cs typeface="Courier"/>
              </a:rPr>
              <a:t> </a:t>
            </a:r>
            <a:r>
              <a:rPr lang="nl-NL" sz="1400" dirty="0" err="1">
                <a:latin typeface="Courier"/>
                <a:cs typeface="Courier"/>
              </a:rPr>
              <a:t>setNext</a:t>
            </a:r>
            <a:r>
              <a:rPr lang="nl-NL" sz="1400" dirty="0">
                <a:latin typeface="Courier"/>
                <a:cs typeface="Courier"/>
              </a:rPr>
              <a:t>(</a:t>
            </a:r>
            <a:r>
              <a:rPr lang="nl-NL" sz="1400" dirty="0" err="1">
                <a:latin typeface="Courier"/>
                <a:cs typeface="Courier"/>
              </a:rPr>
              <a:t>GenericNode</a:t>
            </a:r>
            <a:r>
              <a:rPr lang="nl-NL" sz="1400" dirty="0">
                <a:latin typeface="Courier"/>
                <a:cs typeface="Courier"/>
              </a:rPr>
              <a:t>&lt;E&gt; next){</a:t>
            </a:r>
            <a:r>
              <a:rPr lang="nl-NL" sz="1400" dirty="0" err="1">
                <a:latin typeface="Courier"/>
                <a:cs typeface="Courier"/>
              </a:rPr>
              <a:t>this.next</a:t>
            </a:r>
            <a:r>
              <a:rPr lang="nl-NL" sz="1400" dirty="0">
                <a:latin typeface="Courier"/>
                <a:cs typeface="Courier"/>
              </a:rPr>
              <a:t> = next;}	</a:t>
            </a:r>
          </a:p>
          <a:p>
            <a:r>
              <a:rPr lang="nl-NL" sz="1400" dirty="0">
                <a:latin typeface="Courier"/>
                <a:cs typeface="Courier"/>
              </a:rPr>
              <a:t>	public E </a:t>
            </a:r>
            <a:r>
              <a:rPr lang="nl-NL" sz="1400" dirty="0" err="1">
                <a:latin typeface="Courier"/>
                <a:cs typeface="Courier"/>
              </a:rPr>
              <a:t>getData</a:t>
            </a:r>
            <a:r>
              <a:rPr lang="nl-NL" sz="1400" dirty="0">
                <a:latin typeface="Courier"/>
                <a:cs typeface="Courier"/>
              </a:rPr>
              <a:t>(){ return data; }</a:t>
            </a:r>
          </a:p>
          <a:p>
            <a:r>
              <a:rPr lang="nl-NL" sz="1400" dirty="0">
                <a:latin typeface="Courier"/>
                <a:cs typeface="Courier"/>
              </a:rPr>
              <a:t>	public </a:t>
            </a:r>
            <a:r>
              <a:rPr lang="nl-NL" sz="1400" dirty="0" err="1">
                <a:latin typeface="Courier"/>
                <a:cs typeface="Courier"/>
              </a:rPr>
              <a:t>boolean</a:t>
            </a:r>
            <a:r>
              <a:rPr lang="nl-NL" sz="1400" dirty="0">
                <a:latin typeface="Courier"/>
                <a:cs typeface="Courier"/>
              </a:rPr>
              <a:t> </a:t>
            </a:r>
            <a:r>
              <a:rPr lang="nl-NL" sz="1400" dirty="0" err="1">
                <a:latin typeface="Courier"/>
                <a:cs typeface="Courier"/>
              </a:rPr>
              <a:t>hasNext</a:t>
            </a:r>
            <a:r>
              <a:rPr lang="nl-NL" sz="1400" dirty="0">
                <a:latin typeface="Courier"/>
                <a:cs typeface="Courier"/>
              </a:rPr>
              <a:t>() { return (next!=</a:t>
            </a:r>
            <a:r>
              <a:rPr lang="nl-NL" sz="1400" dirty="0" err="1">
                <a:latin typeface="Courier"/>
                <a:cs typeface="Courier"/>
              </a:rPr>
              <a:t>null</a:t>
            </a:r>
            <a:r>
              <a:rPr lang="nl-NL" sz="1400" dirty="0">
                <a:latin typeface="Courier"/>
                <a:cs typeface="Courier"/>
              </a:rPr>
              <a:t>)?</a:t>
            </a:r>
            <a:r>
              <a:rPr lang="nl-NL" sz="1400" dirty="0" err="1">
                <a:latin typeface="Courier"/>
                <a:cs typeface="Courier"/>
              </a:rPr>
              <a:t>true:false</a:t>
            </a:r>
            <a:r>
              <a:rPr lang="nl-NL" sz="1400" dirty="0">
                <a:latin typeface="Courier"/>
                <a:cs typeface="Courier"/>
              </a:rPr>
              <a:t>; }</a:t>
            </a: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&lt;E&gt; </a:t>
            </a:r>
            <a:r>
              <a:rPr lang="nl-NL" sz="1400" dirty="0" err="1">
                <a:latin typeface="Courier"/>
                <a:cs typeface="Courier"/>
              </a:rPr>
              <a:t>getNext</a:t>
            </a:r>
            <a:r>
              <a:rPr lang="nl-NL" sz="1400" dirty="0">
                <a:latin typeface="Courier"/>
                <a:cs typeface="Courier"/>
              </a:rPr>
              <a:t>() { return next; </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&lt;E&gt; </a:t>
            </a:r>
            <a:r>
              <a:rPr lang="nl-NL" sz="1400" dirty="0" err="1">
                <a:latin typeface="Courier"/>
                <a:cs typeface="Courier"/>
              </a:rPr>
              <a:t>clone</a:t>
            </a:r>
            <a:r>
              <a:rPr lang="nl-NL" sz="1400" dirty="0">
                <a:latin typeface="Courier"/>
                <a:cs typeface="Courier"/>
              </a:rPr>
              <a:t>(){</a:t>
            </a:r>
          </a:p>
          <a:p>
            <a:r>
              <a:rPr lang="nl-NL" sz="1400" dirty="0">
                <a:latin typeface="Courier"/>
                <a:cs typeface="Courier"/>
              </a:rPr>
              <a:t>		</a:t>
            </a:r>
            <a:r>
              <a:rPr lang="nl-NL" sz="1400" dirty="0" err="1">
                <a:latin typeface="Courier"/>
                <a:cs typeface="Courier"/>
              </a:rPr>
              <a:t>GenericNode</a:t>
            </a:r>
            <a:r>
              <a:rPr lang="nl-NL" sz="1400" dirty="0">
                <a:latin typeface="Courier"/>
                <a:cs typeface="Courier"/>
              </a:rPr>
              <a:t>&lt;E&gt; </a:t>
            </a:r>
            <a:r>
              <a:rPr lang="nl-NL" sz="1400" dirty="0" err="1">
                <a:latin typeface="Courier"/>
                <a:cs typeface="Courier"/>
              </a:rPr>
              <a:t>answer</a:t>
            </a:r>
            <a:r>
              <a:rPr lang="nl-NL" sz="1400" dirty="0">
                <a:latin typeface="Courier"/>
                <a:cs typeface="Courier"/>
              </a:rPr>
              <a:t>; </a:t>
            </a:r>
          </a:p>
          <a:p>
            <a:r>
              <a:rPr lang="en-US" sz="1400" dirty="0">
                <a:latin typeface="Courier"/>
                <a:cs typeface="Courier"/>
              </a:rPr>
              <a:t>		try {</a:t>
            </a:r>
          </a:p>
          <a:p>
            <a:r>
              <a:rPr lang="en-US" sz="1400" dirty="0">
                <a:latin typeface="Courier"/>
                <a:cs typeface="Courier"/>
              </a:rPr>
              <a:t>			answer = (</a:t>
            </a:r>
            <a:r>
              <a:rPr lang="en-US" sz="1400" dirty="0" err="1">
                <a:latin typeface="Courier"/>
                <a:cs typeface="Courier"/>
              </a:rPr>
              <a:t>GenericNode</a:t>
            </a:r>
            <a:r>
              <a:rPr lang="en-US" sz="1400" dirty="0">
                <a:latin typeface="Courier"/>
                <a:cs typeface="Courier"/>
              </a:rPr>
              <a:t>&lt;E&gt;) </a:t>
            </a:r>
            <a:r>
              <a:rPr lang="en-US" sz="1400" dirty="0" err="1">
                <a:latin typeface="Courier"/>
                <a:cs typeface="Courier"/>
              </a:rPr>
              <a:t>super.clone</a:t>
            </a:r>
            <a:r>
              <a:rPr lang="en-US" sz="1400" dirty="0">
                <a:latin typeface="Courier"/>
                <a:cs typeface="Courier"/>
              </a:rPr>
              <a:t>();</a:t>
            </a:r>
          </a:p>
          <a:p>
            <a:r>
              <a:rPr lang="en-US" sz="1400" dirty="0">
                <a:latin typeface="Courier"/>
                <a:cs typeface="Courier"/>
              </a:rPr>
              <a:t>		} catch (</a:t>
            </a:r>
            <a:r>
              <a:rPr lang="en-US" sz="1400" dirty="0" err="1">
                <a:latin typeface="Courier"/>
                <a:cs typeface="Courier"/>
              </a:rPr>
              <a:t>CloneNotSupportedException</a:t>
            </a:r>
            <a:r>
              <a:rPr lang="en-US" sz="1400" dirty="0">
                <a:latin typeface="Courier"/>
                <a:cs typeface="Courier"/>
              </a:rPr>
              <a:t> e) </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throw new </a:t>
            </a:r>
            <a:r>
              <a:rPr lang="en-US" sz="1400" dirty="0" err="1">
                <a:latin typeface="Courier"/>
                <a:cs typeface="Courier"/>
              </a:rPr>
              <a:t>RuntimeException</a:t>
            </a:r>
            <a:r>
              <a:rPr lang="en-US" sz="1400" dirty="0">
                <a:latin typeface="Courier"/>
                <a:cs typeface="Courier"/>
              </a:rPr>
              <a:t> ("This class does not implement </a:t>
            </a:r>
            <a:r>
              <a:rPr lang="en-US" sz="1400" dirty="0" err="1">
                <a:latin typeface="Courier"/>
                <a:cs typeface="Courier"/>
              </a:rPr>
              <a:t>Cloneable</a:t>
            </a:r>
            <a:r>
              <a:rPr lang="en-US" sz="1400" dirty="0">
                <a:latin typeface="Courier"/>
                <a:cs typeface="Courier"/>
              </a:rPr>
              <a:t>");</a:t>
            </a:r>
          </a:p>
          <a:p>
            <a:r>
              <a:rPr lang="en-US" sz="1400" dirty="0">
                <a:latin typeface="Courier"/>
                <a:cs typeface="Courier"/>
              </a:rPr>
              <a:t>		}	</a:t>
            </a:r>
          </a:p>
          <a:p>
            <a:r>
              <a:rPr lang="en-US" sz="1400" dirty="0">
                <a:latin typeface="Courier"/>
                <a:cs typeface="Courier"/>
              </a:rPr>
              <a:t>		return answer;	</a:t>
            </a:r>
          </a:p>
          <a:p>
            <a:r>
              <a:rPr lang="en-US" sz="1400" dirty="0">
                <a:latin typeface="Courier"/>
                <a:cs typeface="Courier"/>
              </a:rPr>
              <a:t>	}</a:t>
            </a:r>
          </a:p>
          <a:p>
            <a:r>
              <a:rPr lang="en-US" sz="1400" dirty="0">
                <a:latin typeface="Courier"/>
                <a:cs typeface="Courier"/>
              </a:rPr>
              <a:t>}</a:t>
            </a:r>
          </a:p>
        </p:txBody>
      </p:sp>
    </p:spTree>
    <p:extLst>
      <p:ext uri="{BB962C8B-B14F-4D97-AF65-F5344CB8AC3E}">
        <p14:creationId xmlns:p14="http://schemas.microsoft.com/office/powerpoint/2010/main" val="874072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522" y="3688522"/>
            <a:ext cx="5094856" cy="1015663"/>
          </a:xfrm>
          <a:prstGeom prst="rect">
            <a:avLst/>
          </a:prstGeom>
          <a:noFill/>
        </p:spPr>
        <p:txBody>
          <a:bodyPr wrap="none" rtlCol="0">
            <a:spAutoFit/>
          </a:bodyPr>
          <a:lstStyle/>
          <a:p>
            <a:r>
              <a:rPr lang="en-US" sz="6000" dirty="0" smtClean="0">
                <a:latin typeface="+mj-lt"/>
                <a:cs typeface="Apple Symbols"/>
              </a:rPr>
              <a:t>Recap: Map</a:t>
            </a:r>
            <a:endParaRPr lang="en-US" sz="6000" dirty="0">
              <a:latin typeface="+mj-lt"/>
              <a:cs typeface="Apple Symbols"/>
            </a:endParaRPr>
          </a:p>
        </p:txBody>
      </p:sp>
    </p:spTree>
    <p:extLst>
      <p:ext uri="{BB962C8B-B14F-4D97-AF65-F5344CB8AC3E}">
        <p14:creationId xmlns:p14="http://schemas.microsoft.com/office/powerpoint/2010/main" val="2018094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S</a:t>
            </a:r>
            <a:r>
              <a:rPr lang="en-US" cap="none" dirty="0" err="1" smtClean="0">
                <a:latin typeface="Arial" charset="0"/>
                <a:ea typeface="Arial" charset="0"/>
                <a:cs typeface="Arial" charset="0"/>
              </a:rPr>
              <a:t>tudent</a:t>
            </a:r>
            <a:r>
              <a:rPr lang="en-US" dirty="0" err="1" smtClean="0">
                <a:latin typeface="Arial" charset="0"/>
                <a:ea typeface="Arial" charset="0"/>
                <a:cs typeface="Arial" charset="0"/>
              </a:rPr>
              <a:t>.</a:t>
            </a:r>
            <a:r>
              <a:rPr lang="en-US" cap="none" dirty="0" err="1" smtClean="0">
                <a:latin typeface="Arial" charset="0"/>
                <a:ea typeface="Arial" charset="0"/>
                <a:cs typeface="Arial" charset="0"/>
              </a:rPr>
              <a:t>java</a:t>
            </a:r>
            <a:endParaRPr lang="en-US" cap="none" dirty="0">
              <a:latin typeface="Arial" charset="0"/>
              <a:ea typeface="Arial" charset="0"/>
              <a:cs typeface="Arial" charset="0"/>
            </a:endParaRPr>
          </a:p>
        </p:txBody>
      </p:sp>
      <p:sp>
        <p:nvSpPr>
          <p:cNvPr id="5" name="Rectangle 4"/>
          <p:cNvSpPr/>
          <p:nvPr/>
        </p:nvSpPr>
        <p:spPr>
          <a:xfrm>
            <a:off x="790806" y="1928544"/>
            <a:ext cx="7895994" cy="3970318"/>
          </a:xfrm>
          <a:prstGeom prst="rect">
            <a:avLst/>
          </a:prstGeom>
        </p:spPr>
        <p:txBody>
          <a:bodyPr wrap="square">
            <a:spAutoFit/>
          </a:bodyPr>
          <a:lstStyle/>
          <a:p>
            <a:r>
              <a:rPr lang="en-US" dirty="0">
                <a:latin typeface="Courier"/>
                <a:cs typeface="Courier"/>
              </a:rPr>
              <a:t>public class Student {</a:t>
            </a:r>
          </a:p>
          <a:p>
            <a:r>
              <a:rPr lang="en-US" dirty="0">
                <a:latin typeface="Courier"/>
                <a:cs typeface="Courier"/>
              </a:rPr>
              <a:t>	private String name; </a:t>
            </a:r>
          </a:p>
          <a:p>
            <a:r>
              <a:rPr lang="en-US" dirty="0">
                <a:latin typeface="Courier"/>
                <a:cs typeface="Courier"/>
              </a:rPr>
              <a:t>	private String major; </a:t>
            </a:r>
          </a:p>
          <a:p>
            <a:r>
              <a:rPr lang="en-US" dirty="0">
                <a:latin typeface="Courier"/>
                <a:cs typeface="Courier"/>
              </a:rPr>
              <a:t>	</a:t>
            </a:r>
          </a:p>
          <a:p>
            <a:r>
              <a:rPr lang="en-US" dirty="0">
                <a:latin typeface="Courier"/>
                <a:cs typeface="Courier"/>
              </a:rPr>
              <a:t>	public Student(String name, String major) {</a:t>
            </a:r>
          </a:p>
          <a:p>
            <a:r>
              <a:rPr lang="en-US" dirty="0">
                <a:latin typeface="Courier"/>
                <a:cs typeface="Courier"/>
              </a:rPr>
              <a:t>		</a:t>
            </a:r>
            <a:r>
              <a:rPr lang="en-US" dirty="0" err="1">
                <a:latin typeface="Courier"/>
                <a:cs typeface="Courier"/>
              </a:rPr>
              <a:t>this.name</a:t>
            </a:r>
            <a:r>
              <a:rPr lang="en-US" dirty="0">
                <a:latin typeface="Courier"/>
                <a:cs typeface="Courier"/>
              </a:rPr>
              <a:t> = name; </a:t>
            </a:r>
          </a:p>
          <a:p>
            <a:r>
              <a:rPr lang="en-US" dirty="0">
                <a:latin typeface="Courier"/>
                <a:cs typeface="Courier"/>
              </a:rPr>
              <a:t>		</a:t>
            </a:r>
            <a:r>
              <a:rPr lang="en-US" dirty="0" err="1">
                <a:latin typeface="Courier"/>
                <a:cs typeface="Courier"/>
              </a:rPr>
              <a:t>this.major</a:t>
            </a:r>
            <a:r>
              <a:rPr lang="en-US" dirty="0">
                <a:latin typeface="Courier"/>
                <a:cs typeface="Courier"/>
              </a:rPr>
              <a:t> = major;</a:t>
            </a:r>
          </a:p>
          <a:p>
            <a:r>
              <a:rPr lang="en-US" dirty="0">
                <a:latin typeface="Courier"/>
                <a:cs typeface="Courier"/>
              </a:rPr>
              <a:t>	}</a:t>
            </a:r>
          </a:p>
          <a:p>
            <a:r>
              <a:rPr lang="en-US" dirty="0">
                <a:latin typeface="Courier"/>
                <a:cs typeface="Courier"/>
              </a:rPr>
              <a:t>	</a:t>
            </a:r>
          </a:p>
          <a:p>
            <a:r>
              <a:rPr lang="en-US" dirty="0">
                <a:latin typeface="Courier"/>
                <a:cs typeface="Courier"/>
              </a:rPr>
              <a:t>	public String </a:t>
            </a:r>
            <a:r>
              <a:rPr lang="en-US" dirty="0" err="1">
                <a:latin typeface="Courier"/>
                <a:cs typeface="Courier"/>
              </a:rPr>
              <a:t>getName</a:t>
            </a:r>
            <a:r>
              <a:rPr lang="en-US" dirty="0">
                <a:latin typeface="Courier"/>
                <a:cs typeface="Courier"/>
              </a:rPr>
              <a:t>() { return </a:t>
            </a:r>
            <a:r>
              <a:rPr lang="en-US" dirty="0" err="1">
                <a:latin typeface="Courier"/>
                <a:cs typeface="Courier"/>
              </a:rPr>
              <a:t>this.name</a:t>
            </a:r>
            <a:r>
              <a:rPr lang="en-US" dirty="0">
                <a:latin typeface="Courier"/>
                <a:cs typeface="Courier"/>
              </a:rPr>
              <a:t>; }</a:t>
            </a:r>
          </a:p>
          <a:p>
            <a:r>
              <a:rPr lang="en-US" dirty="0">
                <a:latin typeface="Courier"/>
                <a:cs typeface="Courier"/>
              </a:rPr>
              <a:t>	public String </a:t>
            </a:r>
            <a:r>
              <a:rPr lang="en-US" dirty="0" err="1">
                <a:latin typeface="Courier"/>
                <a:cs typeface="Courier"/>
              </a:rPr>
              <a:t>getMajor</a:t>
            </a:r>
            <a:r>
              <a:rPr lang="en-US" dirty="0">
                <a:latin typeface="Courier"/>
                <a:cs typeface="Courier"/>
              </a:rPr>
              <a:t>() { return </a:t>
            </a:r>
            <a:r>
              <a:rPr lang="en-US" dirty="0" err="1">
                <a:latin typeface="Courier"/>
                <a:cs typeface="Courier"/>
              </a:rPr>
              <a:t>this.major</a:t>
            </a:r>
            <a:r>
              <a:rPr lang="en-US" dirty="0">
                <a:latin typeface="Courier"/>
                <a:cs typeface="Courier"/>
              </a:rPr>
              <a:t>; }</a:t>
            </a:r>
          </a:p>
          <a:p>
            <a:r>
              <a:rPr lang="en-US" dirty="0">
                <a:latin typeface="Courier"/>
                <a:cs typeface="Courier"/>
              </a:rPr>
              <a:t>	public String </a:t>
            </a:r>
            <a:r>
              <a:rPr lang="en-US" dirty="0" err="1">
                <a:latin typeface="Courier"/>
                <a:cs typeface="Courier"/>
              </a:rPr>
              <a:t>toString</a:t>
            </a:r>
            <a:r>
              <a:rPr lang="en-US" dirty="0">
                <a:latin typeface="Courier"/>
                <a:cs typeface="Courier"/>
              </a:rPr>
              <a:t>() { return "name: "+ name + ", major: " + major; }</a:t>
            </a:r>
          </a:p>
          <a:p>
            <a:r>
              <a:rPr lang="en-US" dirty="0">
                <a:latin typeface="Courier"/>
                <a:cs typeface="Courier"/>
              </a:rPr>
              <a:t>}</a:t>
            </a:r>
          </a:p>
        </p:txBody>
      </p:sp>
    </p:spTree>
    <p:extLst>
      <p:ext uri="{BB962C8B-B14F-4D97-AF65-F5344CB8AC3E}">
        <p14:creationId xmlns:p14="http://schemas.microsoft.com/office/powerpoint/2010/main" val="1747824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006" y="503238"/>
            <a:ext cx="8019007" cy="868362"/>
          </a:xfrm>
        </p:spPr>
        <p:txBody>
          <a:bodyPr>
            <a:normAutofit/>
          </a:bodyPr>
          <a:lstStyle/>
          <a:p>
            <a:pPr algn="l"/>
            <a:r>
              <a:rPr lang="en-US" cap="none" dirty="0" err="1" smtClean="0">
                <a:latin typeface="Arial" charset="0"/>
                <a:ea typeface="Arial" charset="0"/>
                <a:cs typeface="Arial" charset="0"/>
              </a:rPr>
              <a:t>GenericNodeApplication</a:t>
            </a:r>
            <a:r>
              <a:rPr lang="en-US" dirty="0" err="1" smtClean="0">
                <a:latin typeface="Arial" charset="0"/>
                <a:ea typeface="Arial" charset="0"/>
                <a:cs typeface="Arial" charset="0"/>
              </a:rPr>
              <a:t>.</a:t>
            </a:r>
            <a:r>
              <a:rPr lang="en-US" cap="none" dirty="0" err="1" smtClean="0">
                <a:latin typeface="Arial" charset="0"/>
                <a:ea typeface="Arial" charset="0"/>
                <a:cs typeface="Arial" charset="0"/>
              </a:rPr>
              <a:t>java</a:t>
            </a:r>
            <a:endParaRPr lang="en-US" cap="none" dirty="0">
              <a:latin typeface="Arial" charset="0"/>
              <a:ea typeface="Arial" charset="0"/>
              <a:cs typeface="Arial" charset="0"/>
            </a:endParaRPr>
          </a:p>
        </p:txBody>
      </p:sp>
      <p:sp>
        <p:nvSpPr>
          <p:cNvPr id="5" name="Rectangle 4"/>
          <p:cNvSpPr/>
          <p:nvPr/>
        </p:nvSpPr>
        <p:spPr>
          <a:xfrm>
            <a:off x="209006" y="1739702"/>
            <a:ext cx="8665698" cy="4616648"/>
          </a:xfrm>
          <a:prstGeom prst="rect">
            <a:avLst/>
          </a:prstGeom>
        </p:spPr>
        <p:txBody>
          <a:bodyPr wrap="square">
            <a:spAutoFit/>
          </a:bodyPr>
          <a:lstStyle/>
          <a:p>
            <a:r>
              <a:rPr lang="en-US" sz="1400" dirty="0">
                <a:latin typeface="Courier"/>
                <a:cs typeface="Courier"/>
              </a:rPr>
              <a:t>public class </a:t>
            </a:r>
            <a:r>
              <a:rPr lang="en-US" sz="1400" dirty="0" err="1">
                <a:latin typeface="Courier"/>
                <a:cs typeface="Courier"/>
              </a:rPr>
              <a:t>GenericNodeApplication</a:t>
            </a:r>
            <a:r>
              <a:rPr lang="en-US" sz="1400" dirty="0">
                <a:latin typeface="Courier"/>
                <a:cs typeface="Courier"/>
              </a:rPr>
              <a:t> {</a:t>
            </a:r>
          </a:p>
          <a:p>
            <a:r>
              <a:rPr lang="en-US" sz="1400" dirty="0">
                <a:latin typeface="Courier"/>
                <a:cs typeface="Courier"/>
              </a:rPr>
              <a:t>	public static void main(String[] </a:t>
            </a:r>
            <a:r>
              <a:rPr lang="en-US" sz="1400" dirty="0" err="1">
                <a:latin typeface="Courier"/>
                <a:cs typeface="Courier"/>
              </a:rPr>
              <a:t>args</a:t>
            </a:r>
            <a:r>
              <a:rPr lang="en-US" sz="1400" dirty="0">
                <a:latin typeface="Courier"/>
                <a:cs typeface="Courier"/>
              </a:rPr>
              <a:t>)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s1 = new </a:t>
            </a:r>
            <a:r>
              <a:rPr lang="en-US" sz="1400" dirty="0" err="1">
                <a:latin typeface="Courier"/>
                <a:cs typeface="Courier"/>
              </a:rPr>
              <a:t>GenericNode</a:t>
            </a:r>
            <a:r>
              <a:rPr lang="en-US" sz="1400" dirty="0">
                <a:latin typeface="Courier"/>
                <a:cs typeface="Courier"/>
              </a:rPr>
              <a:t>&lt;Student&gt;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new </a:t>
            </a:r>
            <a:r>
              <a:rPr lang="en-US" sz="1400" dirty="0">
                <a:latin typeface="Courier"/>
                <a:cs typeface="Courier"/>
              </a:rPr>
              <a:t>Student("Tom Jones" , "IT") , null);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s2 = new </a:t>
            </a:r>
            <a:r>
              <a:rPr lang="en-US" sz="1400" dirty="0" err="1">
                <a:latin typeface="Courier"/>
                <a:cs typeface="Courier"/>
              </a:rPr>
              <a:t>GenericNode</a:t>
            </a:r>
            <a:r>
              <a:rPr lang="en-US" sz="1400" dirty="0">
                <a:latin typeface="Courier"/>
                <a:cs typeface="Courier"/>
              </a:rPr>
              <a:t>&lt;Student&gt;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new </a:t>
            </a:r>
            <a:r>
              <a:rPr lang="en-US" sz="1400" dirty="0">
                <a:latin typeface="Courier"/>
                <a:cs typeface="Courier"/>
              </a:rPr>
              <a:t>Student("Sara Dian" , "CS") , null);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s3 = new </a:t>
            </a:r>
            <a:r>
              <a:rPr lang="en-US" sz="1400" dirty="0" err="1">
                <a:latin typeface="Courier"/>
                <a:cs typeface="Courier"/>
              </a:rPr>
              <a:t>GenericNode</a:t>
            </a:r>
            <a:r>
              <a:rPr lang="en-US" sz="1400" dirty="0">
                <a:latin typeface="Courier"/>
                <a:cs typeface="Courier"/>
              </a:rPr>
              <a:t>&lt;Student&gt;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new </a:t>
            </a:r>
            <a:r>
              <a:rPr lang="en-US" sz="1400" dirty="0">
                <a:latin typeface="Courier"/>
                <a:cs typeface="Courier"/>
              </a:rPr>
              <a:t>Student("Nina Tran" , "CS") , null);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s4 = new </a:t>
            </a:r>
            <a:r>
              <a:rPr lang="en-US" sz="1400" dirty="0" err="1">
                <a:latin typeface="Courier"/>
                <a:cs typeface="Courier"/>
              </a:rPr>
              <a:t>GenericNode</a:t>
            </a:r>
            <a:r>
              <a:rPr lang="en-US" sz="1400" dirty="0">
                <a:latin typeface="Courier"/>
                <a:cs typeface="Courier"/>
              </a:rPr>
              <a:t>&lt;Student&gt;</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new </a:t>
            </a:r>
            <a:r>
              <a:rPr lang="en-US" sz="1400" dirty="0">
                <a:latin typeface="Courier"/>
                <a:cs typeface="Courier"/>
              </a:rPr>
              <a:t>Student("Ye James" , "IT") , null); </a:t>
            </a:r>
          </a:p>
          <a:p>
            <a:r>
              <a:rPr lang="en-US" sz="1400" dirty="0">
                <a:latin typeface="Courier"/>
                <a:cs typeface="Courier"/>
              </a:rPr>
              <a:t>		s1.setNext(s2); </a:t>
            </a:r>
          </a:p>
          <a:p>
            <a:r>
              <a:rPr lang="en-US" sz="1400" dirty="0">
                <a:latin typeface="Courier"/>
                <a:cs typeface="Courier"/>
              </a:rPr>
              <a:t>		s2.setNext(s3); </a:t>
            </a:r>
          </a:p>
          <a:p>
            <a:r>
              <a:rPr lang="en-US" sz="1400" dirty="0">
                <a:latin typeface="Courier"/>
                <a:cs typeface="Courier"/>
              </a:rPr>
              <a:t>		s3.setNext(s4);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s = s1;</a:t>
            </a:r>
          </a:p>
          <a:p>
            <a:r>
              <a:rPr lang="en-US" sz="1400" dirty="0">
                <a:latin typeface="Courier"/>
                <a:cs typeface="Courier"/>
              </a:rPr>
              <a:t>		do{</a:t>
            </a:r>
          </a:p>
          <a:p>
            <a:r>
              <a:rPr lang="en-US" sz="1400" dirty="0">
                <a:latin typeface="Courier"/>
                <a:cs typeface="Courier"/>
              </a:rPr>
              <a:t>			</a:t>
            </a:r>
            <a:r>
              <a:rPr lang="en-US" sz="1400" dirty="0" err="1">
                <a:latin typeface="Courier"/>
                <a:cs typeface="Courier"/>
              </a:rPr>
              <a:t>System.</a:t>
            </a:r>
            <a:r>
              <a:rPr lang="en-US" sz="1400" i="1" dirty="0" err="1">
                <a:latin typeface="Courier"/>
                <a:cs typeface="Courier"/>
              </a:rPr>
              <a:t>out.println</a:t>
            </a:r>
            <a:r>
              <a:rPr lang="en-US" sz="1400" i="1" dirty="0">
                <a:latin typeface="Courier"/>
                <a:cs typeface="Courier"/>
              </a:rPr>
              <a:t>(</a:t>
            </a:r>
            <a:r>
              <a:rPr lang="en-US" sz="1400" i="1" dirty="0" err="1">
                <a:latin typeface="Courier"/>
                <a:cs typeface="Courier"/>
              </a:rPr>
              <a:t>s.getData</a:t>
            </a:r>
            <a:r>
              <a:rPr lang="en-US" sz="1400" i="1" dirty="0">
                <a:latin typeface="Courier"/>
                <a:cs typeface="Courier"/>
              </a:rPr>
              <a:t>());</a:t>
            </a:r>
          </a:p>
          <a:p>
            <a:r>
              <a:rPr lang="en-US" sz="1400" dirty="0">
                <a:latin typeface="Courier"/>
                <a:cs typeface="Courier"/>
              </a:rPr>
              <a:t>		}while((s=</a:t>
            </a:r>
            <a:r>
              <a:rPr lang="en-US" sz="1400" dirty="0" err="1">
                <a:latin typeface="Courier"/>
                <a:cs typeface="Courier"/>
              </a:rPr>
              <a:t>s.getNext</a:t>
            </a:r>
            <a:r>
              <a:rPr lang="en-US" sz="1400" dirty="0">
                <a:latin typeface="Courier"/>
                <a:cs typeface="Courier"/>
              </a:rPr>
              <a:t>())!=null);	</a:t>
            </a:r>
          </a:p>
          <a:p>
            <a:r>
              <a:rPr lang="en-US" sz="1400" dirty="0">
                <a:latin typeface="Courier"/>
                <a:cs typeface="Courier"/>
              </a:rPr>
              <a:t>		</a:t>
            </a:r>
            <a:r>
              <a:rPr lang="en-US" sz="1400" dirty="0" err="1">
                <a:latin typeface="Courier"/>
                <a:cs typeface="Courier"/>
              </a:rPr>
              <a:t>GenericNode</a:t>
            </a:r>
            <a:r>
              <a:rPr lang="en-US" sz="1400" dirty="0">
                <a:latin typeface="Courier"/>
                <a:cs typeface="Courier"/>
              </a:rPr>
              <a:t>&lt;Student&gt; clone = s1.clone();</a:t>
            </a:r>
          </a:p>
          <a:p>
            <a:r>
              <a:rPr lang="en-US" sz="1400" dirty="0">
                <a:latin typeface="Courier"/>
                <a:cs typeface="Courier"/>
              </a:rPr>
              <a:t>		</a:t>
            </a:r>
            <a:r>
              <a:rPr lang="en-US" sz="1400" dirty="0" err="1">
                <a:latin typeface="Courier"/>
                <a:cs typeface="Courier"/>
              </a:rPr>
              <a:t>System.</a:t>
            </a:r>
            <a:r>
              <a:rPr lang="en-US" sz="1400" i="1" dirty="0" err="1">
                <a:latin typeface="Courier"/>
                <a:cs typeface="Courier"/>
              </a:rPr>
              <a:t>out.println</a:t>
            </a:r>
            <a:r>
              <a:rPr lang="en-US" sz="1400" i="1" dirty="0">
                <a:latin typeface="Courier"/>
                <a:cs typeface="Courier"/>
              </a:rPr>
              <a:t>("\</a:t>
            </a:r>
            <a:r>
              <a:rPr lang="en-US" sz="1400" i="1" dirty="0" err="1">
                <a:latin typeface="Courier"/>
                <a:cs typeface="Courier"/>
              </a:rPr>
              <a:t>nClone</a:t>
            </a:r>
            <a:r>
              <a:rPr lang="en-US" sz="1400" i="1" dirty="0">
                <a:latin typeface="Courier"/>
                <a:cs typeface="Courier"/>
              </a:rPr>
              <a:t> Object: " + s1.getData());</a:t>
            </a:r>
          </a:p>
          <a:p>
            <a:r>
              <a:rPr lang="en-US" sz="1400" dirty="0">
                <a:latin typeface="Courier"/>
                <a:cs typeface="Courier"/>
              </a:rPr>
              <a:t>	}</a:t>
            </a:r>
          </a:p>
          <a:p>
            <a:r>
              <a:rPr lang="en-US" sz="1400" dirty="0">
                <a:latin typeface="Courier"/>
                <a:cs typeface="Courier"/>
              </a:rPr>
              <a:t>}</a:t>
            </a:r>
          </a:p>
        </p:txBody>
      </p:sp>
    </p:spTree>
    <p:extLst>
      <p:ext uri="{BB962C8B-B14F-4D97-AF65-F5344CB8AC3E}">
        <p14:creationId xmlns:p14="http://schemas.microsoft.com/office/powerpoint/2010/main" val="2524548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smtClean="0">
                <a:latin typeface="Arial" charset="0"/>
                <a:ea typeface="Arial" charset="0"/>
                <a:cs typeface="Arial" charset="0"/>
              </a:rPr>
              <a:t>Generic Methods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2000" dirty="0" smtClean="0"/>
              <a:t>Just like type declarations, method declarations can be generic, parameterized by one or more type parameters. </a:t>
            </a:r>
            <a:endParaRPr lang="en-US" sz="2000" dirty="0"/>
          </a:p>
        </p:txBody>
      </p:sp>
      <p:pic>
        <p:nvPicPr>
          <p:cNvPr id="5" name="Picture 4" descr="Screen Shot 2014-11-11 at 2.09.01 PM.png"/>
          <p:cNvPicPr>
            <a:picLocks noChangeAspect="1"/>
          </p:cNvPicPr>
          <p:nvPr/>
        </p:nvPicPr>
        <p:blipFill rotWithShape="1">
          <a:blip r:embed="rId3">
            <a:extLst>
              <a:ext uri="{28A0092B-C50C-407E-A947-70E740481C1C}">
                <a14:useLocalDpi xmlns:a14="http://schemas.microsoft.com/office/drawing/2010/main" val="0"/>
              </a:ext>
            </a:extLst>
          </a:blip>
          <a:srcRect l="33407" t="15548" r="37054" b="52787"/>
          <a:stretch/>
        </p:blipFill>
        <p:spPr>
          <a:xfrm>
            <a:off x="913726" y="2519748"/>
            <a:ext cx="6970526" cy="4203234"/>
          </a:xfrm>
          <a:prstGeom prst="rect">
            <a:avLst/>
          </a:prstGeom>
        </p:spPr>
      </p:pic>
    </p:spTree>
    <p:extLst>
      <p:ext uri="{BB962C8B-B14F-4D97-AF65-F5344CB8AC3E}">
        <p14:creationId xmlns:p14="http://schemas.microsoft.com/office/powerpoint/2010/main" val="17286123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1692" y="1371600"/>
            <a:ext cx="8428893" cy="4401205"/>
          </a:xfrm>
          <a:prstGeom prst="rect">
            <a:avLst/>
          </a:prstGeom>
        </p:spPr>
        <p:txBody>
          <a:bodyPr wrap="square">
            <a:spAutoFit/>
          </a:bodyPr>
          <a:lstStyle/>
          <a:p>
            <a:r>
              <a:rPr lang="en-US" sz="1400" dirty="0">
                <a:solidFill>
                  <a:srgbClr val="931A68"/>
                </a:solidFill>
                <a:latin typeface="Monaco" charset="0"/>
              </a:rPr>
              <a:t>public</a:t>
            </a:r>
            <a:r>
              <a:rPr lang="en-US" sz="1400" dirty="0">
                <a:latin typeface="Monaco" charset="0"/>
              </a:rPr>
              <a:t> </a:t>
            </a:r>
            <a:r>
              <a:rPr lang="en-US" sz="1400" dirty="0">
                <a:solidFill>
                  <a:srgbClr val="931A68"/>
                </a:solidFill>
                <a:latin typeface="Monaco" charset="0"/>
              </a:rPr>
              <a:t>class</a:t>
            </a:r>
            <a:r>
              <a:rPr lang="en-US" sz="1400" dirty="0">
                <a:latin typeface="Monaco" charset="0"/>
              </a:rPr>
              <a:t> </a:t>
            </a:r>
            <a:r>
              <a:rPr lang="en-US" sz="1400" dirty="0" err="1">
                <a:latin typeface="Monaco" charset="0"/>
              </a:rPr>
              <a:t>MyEntry</a:t>
            </a:r>
            <a:r>
              <a:rPr lang="en-US" sz="1400" dirty="0">
                <a:latin typeface="Monaco" charset="0"/>
              </a:rPr>
              <a:t> </a:t>
            </a:r>
            <a:r>
              <a:rPr lang="en-US" sz="1400" dirty="0">
                <a:solidFill>
                  <a:srgbClr val="931A68"/>
                </a:solidFill>
                <a:latin typeface="Monaco" charset="0"/>
              </a:rPr>
              <a:t>implements</a:t>
            </a:r>
            <a:r>
              <a:rPr lang="en-US" sz="1400" dirty="0">
                <a:latin typeface="Monaco" charset="0"/>
              </a:rPr>
              <a:t> </a:t>
            </a:r>
            <a:r>
              <a:rPr lang="en-US" sz="1400" dirty="0" smtClean="0">
                <a:latin typeface="Monaco" charset="0"/>
              </a:rPr>
              <a:t>Comparable&lt;</a:t>
            </a:r>
            <a:r>
              <a:rPr lang="en-US" sz="1400" dirty="0" err="1" smtClean="0">
                <a:latin typeface="Monaco" charset="0"/>
              </a:rPr>
              <a:t>MyEntry</a:t>
            </a:r>
            <a:r>
              <a:rPr lang="en-US" sz="1400" dirty="0" smtClean="0">
                <a:latin typeface="Monaco" charset="0"/>
              </a:rPr>
              <a:t>&gt;{</a:t>
            </a:r>
            <a:endParaRPr lang="en-US" sz="1400" dirty="0">
              <a:latin typeface="Monaco" charset="0"/>
            </a:endParaRPr>
          </a:p>
          <a:p>
            <a:r>
              <a:rPr lang="en-US" sz="1400" dirty="0" smtClean="0">
                <a:solidFill>
                  <a:srgbClr val="931A68"/>
                </a:solidFill>
                <a:latin typeface="Monaco" charset="0"/>
              </a:rPr>
              <a:t>	private</a:t>
            </a:r>
            <a:r>
              <a:rPr lang="en-US" sz="1400" dirty="0" smtClean="0">
                <a:latin typeface="Monaco" charset="0"/>
              </a:rPr>
              <a:t> </a:t>
            </a:r>
            <a:r>
              <a:rPr lang="en-US" sz="1400" dirty="0">
                <a:latin typeface="Monaco" charset="0"/>
              </a:rPr>
              <a:t>String </a:t>
            </a:r>
            <a:r>
              <a:rPr lang="en-US" sz="1400" dirty="0">
                <a:solidFill>
                  <a:srgbClr val="0326CC"/>
                </a:solidFill>
                <a:latin typeface="Monaco" charset="0"/>
              </a:rPr>
              <a:t>key</a:t>
            </a:r>
            <a:r>
              <a:rPr lang="en-US" sz="1400" dirty="0">
                <a:latin typeface="Monaco" charset="0"/>
              </a:rPr>
              <a:t>; </a:t>
            </a:r>
          </a:p>
          <a:p>
            <a:r>
              <a:rPr lang="en-US" sz="1400" dirty="0" smtClean="0">
                <a:solidFill>
                  <a:srgbClr val="931A68"/>
                </a:solidFill>
                <a:latin typeface="Monaco" charset="0"/>
              </a:rPr>
              <a:t>	private</a:t>
            </a:r>
            <a:r>
              <a:rPr lang="en-US" sz="1400" dirty="0" smtClean="0">
                <a:latin typeface="Monaco" charset="0"/>
              </a:rPr>
              <a:t> </a:t>
            </a:r>
            <a:r>
              <a:rPr lang="en-US" sz="1400" dirty="0">
                <a:latin typeface="Monaco" charset="0"/>
              </a:rPr>
              <a:t>String </a:t>
            </a:r>
            <a:r>
              <a:rPr lang="en-US" sz="1400" dirty="0">
                <a:solidFill>
                  <a:srgbClr val="0326CC"/>
                </a:solidFill>
                <a:latin typeface="Monaco" charset="0"/>
              </a:rPr>
              <a:t>value</a:t>
            </a:r>
            <a:r>
              <a:rPr lang="en-US" sz="1400" dirty="0">
                <a:latin typeface="Monaco" charset="0"/>
              </a:rPr>
              <a:t>; </a:t>
            </a:r>
          </a:p>
          <a:p>
            <a:r>
              <a:rPr lang="en-US" sz="1400" dirty="0" smtClean="0">
                <a:solidFill>
                  <a:srgbClr val="931A68"/>
                </a:solidFill>
                <a:latin typeface="Monaco" charset="0"/>
              </a:rPr>
              <a:t>	</a:t>
            </a:r>
          </a:p>
          <a:p>
            <a:r>
              <a:rPr lang="en-US" sz="1400" dirty="0">
                <a:solidFill>
                  <a:srgbClr val="931A68"/>
                </a:solidFill>
                <a:latin typeface="Monaco" charset="0"/>
              </a:rPr>
              <a:t>	</a:t>
            </a:r>
            <a:r>
              <a:rPr lang="en-US" sz="1400" dirty="0" smtClean="0">
                <a:solidFill>
                  <a:srgbClr val="931A68"/>
                </a:solidFill>
                <a:latin typeface="Monaco" charset="0"/>
              </a:rPr>
              <a:t>public</a:t>
            </a:r>
            <a:r>
              <a:rPr lang="en-US" sz="1400" dirty="0" smtClean="0">
                <a:latin typeface="Monaco" charset="0"/>
              </a:rPr>
              <a:t> </a:t>
            </a:r>
            <a:r>
              <a:rPr lang="en-US" sz="1400" dirty="0" err="1">
                <a:latin typeface="Monaco" charset="0"/>
              </a:rPr>
              <a:t>MyEntry</a:t>
            </a:r>
            <a:r>
              <a:rPr lang="en-US" sz="1400" dirty="0">
                <a:latin typeface="Monaco" charset="0"/>
              </a:rPr>
              <a:t> (String k, String v){</a:t>
            </a:r>
          </a:p>
          <a:p>
            <a:r>
              <a:rPr lang="en-US" sz="1400" dirty="0" smtClean="0">
                <a:solidFill>
                  <a:srgbClr val="0326CC"/>
                </a:solidFill>
                <a:latin typeface="Monaco" charset="0"/>
              </a:rPr>
              <a:t>		key</a:t>
            </a:r>
            <a:r>
              <a:rPr lang="en-US" sz="1400" dirty="0" smtClean="0">
                <a:latin typeface="Monaco" charset="0"/>
              </a:rPr>
              <a:t> </a:t>
            </a:r>
            <a:r>
              <a:rPr lang="en-US" sz="1400" dirty="0">
                <a:latin typeface="Monaco" charset="0"/>
              </a:rPr>
              <a:t>= k;</a:t>
            </a:r>
          </a:p>
          <a:p>
            <a:r>
              <a:rPr lang="en-US" sz="1400" dirty="0" smtClean="0">
                <a:solidFill>
                  <a:srgbClr val="0326CC"/>
                </a:solidFill>
                <a:latin typeface="Monaco" charset="0"/>
              </a:rPr>
              <a:t>		value</a:t>
            </a:r>
            <a:r>
              <a:rPr lang="en-US" sz="1400" dirty="0" smtClean="0">
                <a:latin typeface="Monaco" charset="0"/>
              </a:rPr>
              <a:t> </a:t>
            </a:r>
            <a:r>
              <a:rPr lang="en-US" sz="1400" dirty="0">
                <a:latin typeface="Monaco" charset="0"/>
              </a:rPr>
              <a:t>= v;</a:t>
            </a:r>
          </a:p>
          <a:p>
            <a:r>
              <a:rPr lang="en-US" sz="1400" dirty="0" smtClean="0">
                <a:latin typeface="Monaco" charset="0"/>
              </a:rPr>
              <a:t>	}</a:t>
            </a:r>
            <a:endParaRPr lang="en-US" sz="1400" dirty="0">
              <a:latin typeface="Monaco" charset="0"/>
            </a:endParaRPr>
          </a:p>
          <a:p>
            <a:endParaRPr lang="en-US" sz="1400" dirty="0" smtClean="0">
              <a:solidFill>
                <a:srgbClr val="931A68"/>
              </a:solidFill>
              <a:latin typeface="Monaco" charset="0"/>
            </a:endParaRPr>
          </a:p>
          <a:p>
            <a:r>
              <a:rPr lang="en-US" sz="1400" dirty="0">
                <a:solidFill>
                  <a:srgbClr val="931A68"/>
                </a:solidFill>
                <a:latin typeface="Monaco" charset="0"/>
              </a:rPr>
              <a:t>	</a:t>
            </a:r>
            <a:r>
              <a:rPr lang="en-US" sz="1400" dirty="0" smtClean="0">
                <a:solidFill>
                  <a:srgbClr val="931A68"/>
                </a:solidFill>
                <a:latin typeface="Monaco" charset="0"/>
              </a:rPr>
              <a:t>public</a:t>
            </a:r>
            <a:r>
              <a:rPr lang="en-US" sz="1400" dirty="0" smtClean="0">
                <a:latin typeface="Monaco" charset="0"/>
              </a:rPr>
              <a:t> </a:t>
            </a:r>
            <a:r>
              <a:rPr lang="en-US" sz="1400" dirty="0">
                <a:solidFill>
                  <a:srgbClr val="931A68"/>
                </a:solidFill>
                <a:latin typeface="Monaco" charset="0"/>
              </a:rPr>
              <a:t>void</a:t>
            </a:r>
            <a:r>
              <a:rPr lang="en-US" sz="1400" dirty="0">
                <a:latin typeface="Monaco" charset="0"/>
              </a:rPr>
              <a:t> </a:t>
            </a:r>
            <a:r>
              <a:rPr lang="en-US" sz="1400" dirty="0" err="1">
                <a:latin typeface="Monaco" charset="0"/>
              </a:rPr>
              <a:t>setKey</a:t>
            </a:r>
            <a:r>
              <a:rPr lang="en-US" sz="1400" dirty="0">
                <a:latin typeface="Monaco" charset="0"/>
              </a:rPr>
              <a:t>(String k) { </a:t>
            </a:r>
            <a:r>
              <a:rPr lang="en-US" sz="1400" dirty="0">
                <a:solidFill>
                  <a:srgbClr val="0326CC"/>
                </a:solidFill>
                <a:latin typeface="Monaco" charset="0"/>
              </a:rPr>
              <a:t>key</a:t>
            </a:r>
            <a:r>
              <a:rPr lang="en-US" sz="1400" dirty="0">
                <a:latin typeface="Monaco" charset="0"/>
              </a:rPr>
              <a:t> = k; }</a:t>
            </a:r>
          </a:p>
          <a:p>
            <a:r>
              <a:rPr lang="en-US" sz="1400" dirty="0" smtClean="0">
                <a:solidFill>
                  <a:srgbClr val="931A68"/>
                </a:solidFill>
                <a:latin typeface="Monaco" charset="0"/>
              </a:rPr>
              <a:t>	public</a:t>
            </a:r>
            <a:r>
              <a:rPr lang="en-US" sz="1400" dirty="0" smtClean="0">
                <a:latin typeface="Monaco" charset="0"/>
              </a:rPr>
              <a:t> </a:t>
            </a:r>
            <a:r>
              <a:rPr lang="en-US" sz="1400" dirty="0">
                <a:solidFill>
                  <a:srgbClr val="931A68"/>
                </a:solidFill>
                <a:latin typeface="Monaco" charset="0"/>
              </a:rPr>
              <a:t>void</a:t>
            </a:r>
            <a:r>
              <a:rPr lang="en-US" sz="1400" dirty="0">
                <a:latin typeface="Monaco" charset="0"/>
              </a:rPr>
              <a:t> </a:t>
            </a:r>
            <a:r>
              <a:rPr lang="en-US" sz="1400" dirty="0" err="1">
                <a:latin typeface="Monaco" charset="0"/>
              </a:rPr>
              <a:t>setValue</a:t>
            </a:r>
            <a:r>
              <a:rPr lang="en-US" sz="1400" dirty="0">
                <a:latin typeface="Monaco" charset="0"/>
              </a:rPr>
              <a:t>(String v) {</a:t>
            </a:r>
            <a:r>
              <a:rPr lang="en-US" sz="1400" dirty="0">
                <a:solidFill>
                  <a:srgbClr val="0326CC"/>
                </a:solidFill>
                <a:latin typeface="Monaco" charset="0"/>
              </a:rPr>
              <a:t>value</a:t>
            </a:r>
            <a:r>
              <a:rPr lang="en-US" sz="1400" dirty="0">
                <a:latin typeface="Monaco" charset="0"/>
              </a:rPr>
              <a:t> = v; }</a:t>
            </a:r>
          </a:p>
          <a:p>
            <a:r>
              <a:rPr lang="en-US" sz="1400" dirty="0" smtClean="0">
                <a:solidFill>
                  <a:srgbClr val="931A68"/>
                </a:solidFill>
                <a:latin typeface="Monaco" charset="0"/>
              </a:rPr>
              <a:t>	public</a:t>
            </a:r>
            <a:r>
              <a:rPr lang="en-US" sz="1400" dirty="0" smtClean="0">
                <a:latin typeface="Monaco" charset="0"/>
              </a:rPr>
              <a:t> </a:t>
            </a:r>
            <a:r>
              <a:rPr lang="en-US" sz="1400" dirty="0">
                <a:latin typeface="Monaco" charset="0"/>
              </a:rPr>
              <a:t>String </a:t>
            </a:r>
            <a:r>
              <a:rPr lang="en-US" sz="1400" dirty="0" err="1">
                <a:latin typeface="Monaco" charset="0"/>
              </a:rPr>
              <a:t>getKey</a:t>
            </a:r>
            <a:r>
              <a:rPr lang="en-US" sz="1400" dirty="0">
                <a:latin typeface="Monaco" charset="0"/>
              </a:rPr>
              <a:t>() { </a:t>
            </a:r>
            <a:r>
              <a:rPr lang="en-US" sz="1400" dirty="0">
                <a:solidFill>
                  <a:srgbClr val="931A68"/>
                </a:solidFill>
                <a:latin typeface="Monaco" charset="0"/>
              </a:rPr>
              <a:t>return</a:t>
            </a:r>
            <a:r>
              <a:rPr lang="en-US" sz="1400" dirty="0">
                <a:latin typeface="Monaco" charset="0"/>
              </a:rPr>
              <a:t> </a:t>
            </a:r>
            <a:r>
              <a:rPr lang="en-US" sz="1400" dirty="0">
                <a:solidFill>
                  <a:srgbClr val="0326CC"/>
                </a:solidFill>
                <a:latin typeface="Monaco" charset="0"/>
              </a:rPr>
              <a:t>key</a:t>
            </a:r>
            <a:r>
              <a:rPr lang="en-US" sz="1400" dirty="0">
                <a:latin typeface="Monaco" charset="0"/>
              </a:rPr>
              <a:t>; }</a:t>
            </a:r>
          </a:p>
          <a:p>
            <a:r>
              <a:rPr lang="en-US" sz="1400" dirty="0" smtClean="0">
                <a:solidFill>
                  <a:srgbClr val="931A68"/>
                </a:solidFill>
                <a:latin typeface="Monaco" charset="0"/>
              </a:rPr>
              <a:t>	public</a:t>
            </a:r>
            <a:r>
              <a:rPr lang="en-US" sz="1400" dirty="0" smtClean="0">
                <a:latin typeface="Monaco" charset="0"/>
              </a:rPr>
              <a:t> </a:t>
            </a:r>
            <a:r>
              <a:rPr lang="en-US" sz="1400" dirty="0">
                <a:latin typeface="Monaco" charset="0"/>
              </a:rPr>
              <a:t>String </a:t>
            </a:r>
            <a:r>
              <a:rPr lang="en-US" sz="1400" dirty="0" err="1">
                <a:latin typeface="Monaco" charset="0"/>
              </a:rPr>
              <a:t>getValue</a:t>
            </a:r>
            <a:r>
              <a:rPr lang="en-US" sz="1400" dirty="0">
                <a:latin typeface="Monaco" charset="0"/>
              </a:rPr>
              <a:t>() {</a:t>
            </a:r>
            <a:r>
              <a:rPr lang="en-US" sz="1400" dirty="0">
                <a:solidFill>
                  <a:srgbClr val="931A68"/>
                </a:solidFill>
                <a:latin typeface="Monaco" charset="0"/>
              </a:rPr>
              <a:t>return</a:t>
            </a:r>
            <a:r>
              <a:rPr lang="en-US" sz="1400" dirty="0">
                <a:latin typeface="Monaco" charset="0"/>
              </a:rPr>
              <a:t> </a:t>
            </a:r>
            <a:r>
              <a:rPr lang="en-US" sz="1400" dirty="0">
                <a:solidFill>
                  <a:srgbClr val="0326CC"/>
                </a:solidFill>
                <a:latin typeface="Monaco" charset="0"/>
              </a:rPr>
              <a:t>value</a:t>
            </a:r>
            <a:r>
              <a:rPr lang="en-US" sz="1400" dirty="0">
                <a:latin typeface="Monaco" charset="0"/>
              </a:rPr>
              <a:t>; </a:t>
            </a:r>
            <a:r>
              <a:rPr lang="en-US" sz="1400" dirty="0" smtClean="0">
                <a:latin typeface="Monaco" charset="0"/>
              </a:rPr>
              <a:t>}</a:t>
            </a:r>
            <a:r>
              <a:rPr lang="en-US" sz="1400" dirty="0">
                <a:latin typeface="Monaco" charset="0"/>
              </a:rPr>
              <a:t/>
            </a:r>
            <a:br>
              <a:rPr lang="en-US" sz="1400" dirty="0">
                <a:latin typeface="Monaco" charset="0"/>
              </a:rPr>
            </a:br>
            <a:endParaRPr lang="en-US" sz="1400" dirty="0">
              <a:latin typeface="Monaco" charset="0"/>
            </a:endParaRPr>
          </a:p>
          <a:p>
            <a:r>
              <a:rPr lang="en-US" sz="1400" dirty="0" smtClean="0">
                <a:solidFill>
                  <a:srgbClr val="931A68"/>
                </a:solidFill>
                <a:latin typeface="Monaco" charset="0"/>
              </a:rPr>
              <a:t>	public</a:t>
            </a:r>
            <a:r>
              <a:rPr lang="en-US" sz="1400" dirty="0" smtClean="0">
                <a:latin typeface="Monaco" charset="0"/>
              </a:rPr>
              <a:t> </a:t>
            </a:r>
            <a:r>
              <a:rPr lang="en-US" sz="1400" dirty="0" err="1">
                <a:solidFill>
                  <a:srgbClr val="931A68"/>
                </a:solidFill>
                <a:latin typeface="Monaco" charset="0"/>
              </a:rPr>
              <a:t>int</a:t>
            </a:r>
            <a:r>
              <a:rPr lang="en-US" sz="1400" dirty="0">
                <a:latin typeface="Monaco" charset="0"/>
              </a:rPr>
              <a:t> </a:t>
            </a:r>
            <a:r>
              <a:rPr lang="en-US" sz="1400" dirty="0" err="1" smtClean="0">
                <a:latin typeface="Monaco" charset="0"/>
              </a:rPr>
              <a:t>compareTo</a:t>
            </a:r>
            <a:r>
              <a:rPr lang="en-US" sz="1400" dirty="0" smtClean="0">
                <a:latin typeface="Monaco" charset="0"/>
              </a:rPr>
              <a:t>(</a:t>
            </a:r>
            <a:r>
              <a:rPr lang="en-US" sz="1400" dirty="0" err="1">
                <a:latin typeface="Monaco" charset="0"/>
              </a:rPr>
              <a:t>MyEntry</a:t>
            </a:r>
            <a:r>
              <a:rPr lang="en-US" sz="1400" dirty="0" smtClean="0">
                <a:latin typeface="Monaco" charset="0"/>
              </a:rPr>
              <a:t> </a:t>
            </a:r>
            <a:r>
              <a:rPr lang="en-US" sz="1400" dirty="0" err="1" smtClean="0">
                <a:latin typeface="Monaco" charset="0"/>
              </a:rPr>
              <a:t>myNewEntry</a:t>
            </a:r>
            <a:r>
              <a:rPr lang="en-US" sz="1400" dirty="0" smtClean="0">
                <a:latin typeface="Monaco" charset="0"/>
              </a:rPr>
              <a:t>) {</a:t>
            </a:r>
            <a:r>
              <a:rPr lang="en-US" sz="1400" dirty="0">
                <a:latin typeface="Monaco" charset="0"/>
              </a:rPr>
              <a:t> </a:t>
            </a:r>
          </a:p>
          <a:p>
            <a:r>
              <a:rPr lang="en-US" sz="1400" dirty="0" smtClean="0">
                <a:solidFill>
                  <a:srgbClr val="931A68"/>
                </a:solidFill>
                <a:latin typeface="Monaco" charset="0"/>
              </a:rPr>
              <a:t>		if</a:t>
            </a:r>
            <a:r>
              <a:rPr lang="en-US" sz="1400" dirty="0" smtClean="0">
                <a:latin typeface="Monaco" charset="0"/>
              </a:rPr>
              <a:t>(</a:t>
            </a:r>
            <a:r>
              <a:rPr lang="en-US" sz="1400" dirty="0" err="1" smtClean="0">
                <a:latin typeface="Monaco" charset="0"/>
              </a:rPr>
              <a:t>newEntry.getKey</a:t>
            </a:r>
            <a:r>
              <a:rPr lang="en-US" sz="1400" dirty="0">
                <a:latin typeface="Monaco" charset="0"/>
              </a:rPr>
              <a:t>().</a:t>
            </a:r>
            <a:r>
              <a:rPr lang="en-US" sz="1400" dirty="0" err="1">
                <a:latin typeface="Monaco" charset="0"/>
              </a:rPr>
              <a:t>compareTo</a:t>
            </a:r>
            <a:r>
              <a:rPr lang="en-US" sz="1400" dirty="0">
                <a:latin typeface="Monaco" charset="0"/>
              </a:rPr>
              <a:t>(</a:t>
            </a:r>
            <a:r>
              <a:rPr lang="en-US" sz="1400" dirty="0">
                <a:solidFill>
                  <a:srgbClr val="0326CC"/>
                </a:solidFill>
                <a:latin typeface="Monaco" charset="0"/>
              </a:rPr>
              <a:t>key</a:t>
            </a:r>
            <a:r>
              <a:rPr lang="en-US" sz="1400" dirty="0">
                <a:latin typeface="Monaco" charset="0"/>
              </a:rPr>
              <a:t>)&lt;0) </a:t>
            </a:r>
            <a:r>
              <a:rPr lang="en-US" sz="1400" dirty="0">
                <a:solidFill>
                  <a:srgbClr val="931A68"/>
                </a:solidFill>
                <a:latin typeface="Monaco" charset="0"/>
              </a:rPr>
              <a:t>return</a:t>
            </a:r>
            <a:r>
              <a:rPr lang="en-US" sz="1400" dirty="0">
                <a:latin typeface="Monaco" charset="0"/>
              </a:rPr>
              <a:t> -1; </a:t>
            </a:r>
          </a:p>
          <a:p>
            <a:r>
              <a:rPr lang="en-US" sz="1400" dirty="0" smtClean="0">
                <a:solidFill>
                  <a:srgbClr val="931A68"/>
                </a:solidFill>
                <a:latin typeface="Monaco" charset="0"/>
              </a:rPr>
              <a:t>		else</a:t>
            </a:r>
            <a:r>
              <a:rPr lang="en-US" sz="1400" dirty="0" smtClean="0">
                <a:latin typeface="Monaco" charset="0"/>
              </a:rPr>
              <a:t> </a:t>
            </a:r>
            <a:r>
              <a:rPr lang="en-US" sz="1400" dirty="0">
                <a:solidFill>
                  <a:srgbClr val="931A68"/>
                </a:solidFill>
                <a:latin typeface="Monaco" charset="0"/>
              </a:rPr>
              <a:t>if</a:t>
            </a:r>
            <a:r>
              <a:rPr lang="en-US" sz="1400" dirty="0">
                <a:latin typeface="Monaco" charset="0"/>
              </a:rPr>
              <a:t> (</a:t>
            </a:r>
            <a:r>
              <a:rPr lang="en-US" sz="1400" dirty="0" err="1">
                <a:latin typeface="Monaco" charset="0"/>
              </a:rPr>
              <a:t>newEntry.getKey</a:t>
            </a:r>
            <a:r>
              <a:rPr lang="en-US" sz="1400" dirty="0">
                <a:latin typeface="Monaco" charset="0"/>
              </a:rPr>
              <a:t>().</a:t>
            </a:r>
            <a:r>
              <a:rPr lang="en-US" sz="1400" dirty="0" err="1">
                <a:latin typeface="Monaco" charset="0"/>
              </a:rPr>
              <a:t>compareTo</a:t>
            </a:r>
            <a:r>
              <a:rPr lang="en-US" sz="1400" dirty="0">
                <a:latin typeface="Monaco" charset="0"/>
              </a:rPr>
              <a:t>(</a:t>
            </a:r>
            <a:r>
              <a:rPr lang="en-US" sz="1400" dirty="0">
                <a:solidFill>
                  <a:srgbClr val="0326CC"/>
                </a:solidFill>
                <a:latin typeface="Monaco" charset="0"/>
              </a:rPr>
              <a:t>key</a:t>
            </a:r>
            <a:r>
              <a:rPr lang="en-US" sz="1400" dirty="0">
                <a:latin typeface="Monaco" charset="0"/>
              </a:rPr>
              <a:t>)&gt;0) </a:t>
            </a:r>
            <a:r>
              <a:rPr lang="en-US" sz="1400" dirty="0">
                <a:solidFill>
                  <a:srgbClr val="931A68"/>
                </a:solidFill>
                <a:latin typeface="Monaco" charset="0"/>
              </a:rPr>
              <a:t>return</a:t>
            </a:r>
            <a:r>
              <a:rPr lang="en-US" sz="1400" dirty="0">
                <a:latin typeface="Monaco" charset="0"/>
              </a:rPr>
              <a:t> 1;</a:t>
            </a:r>
          </a:p>
          <a:p>
            <a:r>
              <a:rPr lang="en-US" sz="1400" dirty="0" smtClean="0">
                <a:solidFill>
                  <a:srgbClr val="931A68"/>
                </a:solidFill>
                <a:latin typeface="Monaco" charset="0"/>
              </a:rPr>
              <a:t>		else</a:t>
            </a:r>
            <a:r>
              <a:rPr lang="en-US" sz="1400" dirty="0" smtClean="0">
                <a:solidFill>
                  <a:srgbClr val="000000"/>
                </a:solidFill>
                <a:latin typeface="Monaco" charset="0"/>
              </a:rPr>
              <a:t> </a:t>
            </a:r>
            <a:r>
              <a:rPr lang="en-US" sz="1400" dirty="0">
                <a:solidFill>
                  <a:srgbClr val="931A68"/>
                </a:solidFill>
                <a:latin typeface="Monaco" charset="0"/>
              </a:rPr>
              <a:t>return</a:t>
            </a:r>
            <a:r>
              <a:rPr lang="en-US" sz="1400" dirty="0">
                <a:solidFill>
                  <a:srgbClr val="000000"/>
                </a:solidFill>
                <a:latin typeface="Monaco" charset="0"/>
              </a:rPr>
              <a:t> 0</a:t>
            </a:r>
            <a:r>
              <a:rPr lang="en-US" sz="1400" dirty="0" smtClean="0">
                <a:solidFill>
                  <a:srgbClr val="000000"/>
                </a:solidFill>
                <a:latin typeface="Monaco" charset="0"/>
              </a:rPr>
              <a:t>;</a:t>
            </a:r>
            <a:endParaRPr lang="en-US" sz="1400" dirty="0" smtClean="0">
              <a:latin typeface="Monaco" charset="0"/>
            </a:endParaRPr>
          </a:p>
          <a:p>
            <a:r>
              <a:rPr lang="en-US" sz="1400" dirty="0" smtClean="0">
                <a:latin typeface="Monaco" charset="0"/>
              </a:rPr>
              <a:t>	}</a:t>
            </a:r>
          </a:p>
          <a:p>
            <a:r>
              <a:rPr lang="en-US" sz="1400" dirty="0" smtClean="0">
                <a:solidFill>
                  <a:srgbClr val="000000"/>
                </a:solidFill>
                <a:latin typeface="Monaco" charset="0"/>
              </a:rPr>
              <a:t>} </a:t>
            </a:r>
            <a:endParaRPr lang="en-US" sz="1400" dirty="0">
              <a:solidFill>
                <a:srgbClr val="4E9072"/>
              </a:solidFill>
              <a:effectLst/>
              <a:latin typeface="Monaco" charset="0"/>
            </a:endParaRPr>
          </a:p>
        </p:txBody>
      </p:sp>
      <p:sp>
        <p:nvSpPr>
          <p:cNvPr id="6" name="Title 1"/>
          <p:cNvSpPr>
            <a:spLocks noGrp="1"/>
          </p:cNvSpPr>
          <p:nvPr>
            <p:ph type="title"/>
          </p:nvPr>
        </p:nvSpPr>
        <p:spPr>
          <a:xfrm>
            <a:off x="246186" y="503238"/>
            <a:ext cx="7981828" cy="868362"/>
          </a:xfrm>
        </p:spPr>
        <p:txBody>
          <a:bodyPr>
            <a:normAutofit/>
          </a:bodyPr>
          <a:lstStyle/>
          <a:p>
            <a:pPr algn="l"/>
            <a:r>
              <a:rPr lang="en-US" sz="4000" dirty="0" smtClean="0">
                <a:latin typeface="Arial" charset="0"/>
                <a:ea typeface="Arial" charset="0"/>
                <a:cs typeface="Arial" charset="0"/>
              </a:rPr>
              <a:t>Comparing Reference Types</a:t>
            </a:r>
            <a:endParaRPr lang="en-US" sz="4000" dirty="0">
              <a:latin typeface="Arial" charset="0"/>
              <a:ea typeface="Arial" charset="0"/>
              <a:cs typeface="Arial" charset="0"/>
            </a:endParaRPr>
          </a:p>
        </p:txBody>
      </p:sp>
    </p:spTree>
    <p:extLst>
      <p:ext uri="{BB962C8B-B14F-4D97-AF65-F5344CB8AC3E}">
        <p14:creationId xmlns:p14="http://schemas.microsoft.com/office/powerpoint/2010/main" val="1892859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186" y="503238"/>
            <a:ext cx="7981828" cy="868362"/>
          </a:xfrm>
        </p:spPr>
        <p:txBody>
          <a:bodyPr>
            <a:normAutofit/>
          </a:bodyPr>
          <a:lstStyle/>
          <a:p>
            <a:pPr algn="l"/>
            <a:r>
              <a:rPr lang="en-US" sz="4000" dirty="0" smtClean="0">
                <a:latin typeface="Arial" charset="0"/>
                <a:ea typeface="Arial" charset="0"/>
                <a:cs typeface="Arial" charset="0"/>
              </a:rPr>
              <a:t>Comparing Generic Types</a:t>
            </a:r>
            <a:endParaRPr lang="en-US" sz="4000" dirty="0">
              <a:latin typeface="Arial" charset="0"/>
              <a:ea typeface="Arial" charset="0"/>
              <a:cs typeface="Arial" charset="0"/>
            </a:endParaRPr>
          </a:p>
        </p:txBody>
      </p:sp>
      <p:sp>
        <p:nvSpPr>
          <p:cNvPr id="4" name="Rectangle 3"/>
          <p:cNvSpPr/>
          <p:nvPr/>
        </p:nvSpPr>
        <p:spPr>
          <a:xfrm>
            <a:off x="351694" y="1299821"/>
            <a:ext cx="8792306" cy="4154984"/>
          </a:xfrm>
          <a:prstGeom prst="rect">
            <a:avLst/>
          </a:prstGeom>
        </p:spPr>
        <p:txBody>
          <a:bodyPr wrap="square">
            <a:spAutoFit/>
          </a:bodyPr>
          <a:lstStyle/>
          <a:p>
            <a:r>
              <a:rPr lang="en-US" sz="1200" dirty="0">
                <a:solidFill>
                  <a:srgbClr val="931A68"/>
                </a:solidFill>
                <a:latin typeface="Monaco" charset="0"/>
              </a:rPr>
              <a:t>public</a:t>
            </a:r>
            <a:r>
              <a:rPr lang="en-US" sz="1200" dirty="0">
                <a:latin typeface="Monaco" charset="0"/>
              </a:rPr>
              <a:t> </a:t>
            </a:r>
            <a:r>
              <a:rPr lang="en-US" sz="1200" dirty="0">
                <a:solidFill>
                  <a:srgbClr val="931A68"/>
                </a:solidFill>
                <a:latin typeface="Monaco" charset="0"/>
              </a:rPr>
              <a:t>class</a:t>
            </a:r>
            <a:r>
              <a:rPr lang="en-US" sz="1200" dirty="0">
                <a:latin typeface="Monaco" charset="0"/>
              </a:rPr>
              <a:t> </a:t>
            </a:r>
            <a:r>
              <a:rPr lang="en-US" sz="1200" dirty="0" err="1">
                <a:latin typeface="Monaco" charset="0"/>
              </a:rPr>
              <a:t>MyEntry</a:t>
            </a:r>
            <a:r>
              <a:rPr lang="en-US" sz="1200" dirty="0">
                <a:latin typeface="Monaco" charset="0"/>
              </a:rPr>
              <a:t>&lt;K </a:t>
            </a:r>
            <a:r>
              <a:rPr lang="en-US" sz="1200" dirty="0">
                <a:solidFill>
                  <a:srgbClr val="931A68"/>
                </a:solidFill>
                <a:latin typeface="Monaco" charset="0"/>
              </a:rPr>
              <a:t>extends</a:t>
            </a:r>
            <a:r>
              <a:rPr lang="en-US" sz="1200" dirty="0">
                <a:latin typeface="Monaco" charset="0"/>
              </a:rPr>
              <a:t> Comparable&lt;K&gt;,V </a:t>
            </a:r>
            <a:r>
              <a:rPr lang="en-US" sz="1200" dirty="0">
                <a:solidFill>
                  <a:srgbClr val="931A68"/>
                </a:solidFill>
                <a:latin typeface="Monaco" charset="0"/>
              </a:rPr>
              <a:t>extends</a:t>
            </a:r>
            <a:r>
              <a:rPr lang="en-US" sz="1200" dirty="0">
                <a:latin typeface="Monaco" charset="0"/>
              </a:rPr>
              <a:t> Comparable &lt;V&gt;&gt; </a:t>
            </a:r>
          </a:p>
          <a:p>
            <a:r>
              <a:rPr lang="en-US" sz="1200" dirty="0">
                <a:solidFill>
                  <a:srgbClr val="931A68"/>
                </a:solidFill>
                <a:latin typeface="Monaco" charset="0"/>
              </a:rPr>
              <a:t>implements</a:t>
            </a:r>
            <a:r>
              <a:rPr lang="en-US" sz="1200" dirty="0">
                <a:latin typeface="Monaco" charset="0"/>
              </a:rPr>
              <a:t> Comparable&lt;</a:t>
            </a:r>
            <a:r>
              <a:rPr lang="en-US" sz="1200" dirty="0" err="1">
                <a:latin typeface="Monaco" charset="0"/>
              </a:rPr>
              <a:t>MyEntry</a:t>
            </a:r>
            <a:r>
              <a:rPr lang="en-US" sz="1200" dirty="0">
                <a:latin typeface="Monaco" charset="0"/>
              </a:rPr>
              <a:t>&lt;K,V&gt;&gt;{</a:t>
            </a:r>
          </a:p>
          <a:p>
            <a:r>
              <a:rPr lang="en-US" sz="1200" dirty="0" smtClean="0">
                <a:solidFill>
                  <a:srgbClr val="931A68"/>
                </a:solidFill>
                <a:latin typeface="Monaco" charset="0"/>
              </a:rPr>
              <a:t>	private</a:t>
            </a:r>
            <a:r>
              <a:rPr lang="en-US" sz="1200" dirty="0" smtClean="0">
                <a:solidFill>
                  <a:srgbClr val="000000"/>
                </a:solidFill>
                <a:latin typeface="Monaco" charset="0"/>
              </a:rPr>
              <a:t> </a:t>
            </a:r>
            <a:r>
              <a:rPr lang="en-US" sz="1200" dirty="0">
                <a:solidFill>
                  <a:srgbClr val="000000"/>
                </a:solidFill>
                <a:latin typeface="Monaco" charset="0"/>
              </a:rPr>
              <a:t>K </a:t>
            </a:r>
            <a:r>
              <a:rPr lang="en-US" sz="1200" dirty="0">
                <a:solidFill>
                  <a:srgbClr val="0326CC"/>
                </a:solidFill>
                <a:latin typeface="Monaco" charset="0"/>
              </a:rPr>
              <a:t>key</a:t>
            </a:r>
            <a:r>
              <a:rPr lang="en-US" sz="1200" dirty="0">
                <a:solidFill>
                  <a:srgbClr val="000000"/>
                </a:solidFill>
                <a:latin typeface="Monaco" charset="0"/>
              </a:rPr>
              <a:t>; </a:t>
            </a:r>
            <a:endParaRPr lang="en-US" sz="1200" dirty="0">
              <a:solidFill>
                <a:srgbClr val="931A68"/>
              </a:solidFill>
              <a:latin typeface="Monaco" charset="0"/>
            </a:endParaRPr>
          </a:p>
          <a:p>
            <a:r>
              <a:rPr lang="en-US" sz="1200" dirty="0" smtClean="0">
                <a:solidFill>
                  <a:srgbClr val="931A68"/>
                </a:solidFill>
                <a:latin typeface="Monaco" charset="0"/>
              </a:rPr>
              <a:t>	private</a:t>
            </a:r>
            <a:r>
              <a:rPr lang="en-US" sz="1200" dirty="0" smtClean="0">
                <a:solidFill>
                  <a:srgbClr val="000000"/>
                </a:solidFill>
                <a:latin typeface="Monaco" charset="0"/>
              </a:rPr>
              <a:t> </a:t>
            </a:r>
            <a:r>
              <a:rPr lang="en-US" sz="1200" dirty="0">
                <a:solidFill>
                  <a:srgbClr val="000000"/>
                </a:solidFill>
                <a:latin typeface="Monaco" charset="0"/>
              </a:rPr>
              <a:t>V </a:t>
            </a:r>
            <a:r>
              <a:rPr lang="en-US" sz="1200" dirty="0">
                <a:solidFill>
                  <a:srgbClr val="0326CC"/>
                </a:solidFill>
                <a:latin typeface="Monaco" charset="0"/>
              </a:rPr>
              <a:t>value</a:t>
            </a:r>
            <a:r>
              <a:rPr lang="en-US" sz="1200" dirty="0">
                <a:solidFill>
                  <a:srgbClr val="000000"/>
                </a:solidFill>
                <a:latin typeface="Monaco" charset="0"/>
              </a:rPr>
              <a:t>; </a:t>
            </a:r>
            <a:endParaRPr lang="en-US" sz="1200" dirty="0">
              <a:solidFill>
                <a:srgbClr val="931A68"/>
              </a:solidFill>
              <a:latin typeface="Monaco" charset="0"/>
            </a:endParaRPr>
          </a:p>
          <a:p>
            <a:r>
              <a:rPr lang="en-US" sz="1200" dirty="0" smtClean="0">
                <a:solidFill>
                  <a:srgbClr val="931A68"/>
                </a:solidFill>
                <a:latin typeface="Monaco" charset="0"/>
              </a:rPr>
              <a:t>	</a:t>
            </a:r>
          </a:p>
          <a:p>
            <a:r>
              <a:rPr lang="en-US" sz="1200" dirty="0">
                <a:solidFill>
                  <a:srgbClr val="931A68"/>
                </a:solidFill>
                <a:latin typeface="Monaco" charset="0"/>
              </a:rPr>
              <a:t>	</a:t>
            </a:r>
            <a:r>
              <a:rPr lang="en-US" sz="1200" dirty="0" smtClean="0">
                <a:solidFill>
                  <a:srgbClr val="931A68"/>
                </a:solidFill>
                <a:latin typeface="Monaco" charset="0"/>
              </a:rPr>
              <a:t>public</a:t>
            </a:r>
            <a:r>
              <a:rPr lang="en-US" sz="1200" dirty="0" smtClean="0">
                <a:latin typeface="Monaco" charset="0"/>
              </a:rPr>
              <a:t> </a:t>
            </a:r>
            <a:r>
              <a:rPr lang="en-US" sz="1200" dirty="0" err="1">
                <a:latin typeface="Monaco" charset="0"/>
              </a:rPr>
              <a:t>MyEntry</a:t>
            </a:r>
            <a:r>
              <a:rPr lang="en-US" sz="1200" dirty="0">
                <a:latin typeface="Monaco" charset="0"/>
              </a:rPr>
              <a:t> (K k, V v){</a:t>
            </a:r>
          </a:p>
          <a:p>
            <a:r>
              <a:rPr lang="en-US" sz="1200" dirty="0" smtClean="0">
                <a:solidFill>
                  <a:srgbClr val="0326CC"/>
                </a:solidFill>
                <a:latin typeface="Monaco" charset="0"/>
              </a:rPr>
              <a:t>		key</a:t>
            </a:r>
            <a:r>
              <a:rPr lang="en-US" sz="1200" dirty="0" smtClean="0">
                <a:latin typeface="Monaco" charset="0"/>
              </a:rPr>
              <a:t> </a:t>
            </a:r>
            <a:r>
              <a:rPr lang="en-US" sz="1200" dirty="0">
                <a:latin typeface="Monaco" charset="0"/>
              </a:rPr>
              <a:t>= k;</a:t>
            </a:r>
          </a:p>
          <a:p>
            <a:r>
              <a:rPr lang="en-US" sz="1200" dirty="0" smtClean="0">
                <a:solidFill>
                  <a:srgbClr val="0326CC"/>
                </a:solidFill>
                <a:latin typeface="Monaco" charset="0"/>
              </a:rPr>
              <a:t>		value</a:t>
            </a:r>
            <a:r>
              <a:rPr lang="en-US" sz="1200" dirty="0" smtClean="0">
                <a:latin typeface="Monaco" charset="0"/>
              </a:rPr>
              <a:t> </a:t>
            </a:r>
            <a:r>
              <a:rPr lang="en-US" sz="1200" dirty="0">
                <a:latin typeface="Monaco" charset="0"/>
              </a:rPr>
              <a:t>= v;</a:t>
            </a:r>
          </a:p>
          <a:p>
            <a:r>
              <a:rPr lang="en-US" sz="1200" dirty="0" smtClean="0">
                <a:latin typeface="Monaco" charset="0"/>
              </a:rPr>
              <a:t>	}</a:t>
            </a:r>
            <a:endParaRPr lang="en-US" sz="1200" dirty="0">
              <a:latin typeface="Monaco" charset="0"/>
            </a:endParaRPr>
          </a:p>
          <a:p>
            <a:endParaRPr lang="en-US" sz="1200" dirty="0" smtClean="0">
              <a:solidFill>
                <a:srgbClr val="931A68"/>
              </a:solidFill>
              <a:latin typeface="Monaco" charset="0"/>
            </a:endParaRPr>
          </a:p>
          <a:p>
            <a:r>
              <a:rPr lang="en-US" sz="1200" dirty="0">
                <a:solidFill>
                  <a:srgbClr val="931A68"/>
                </a:solidFill>
                <a:latin typeface="Monaco" charset="0"/>
              </a:rPr>
              <a:t>	</a:t>
            </a:r>
            <a:r>
              <a:rPr lang="en-US" sz="1200" dirty="0" smtClean="0">
                <a:solidFill>
                  <a:srgbClr val="931A68"/>
                </a:solidFill>
                <a:latin typeface="Monaco" charset="0"/>
              </a:rPr>
              <a:t>public</a:t>
            </a:r>
            <a:r>
              <a:rPr lang="en-US" sz="1200" dirty="0" smtClean="0">
                <a:latin typeface="Monaco" charset="0"/>
              </a:rPr>
              <a:t> </a:t>
            </a:r>
            <a:r>
              <a:rPr lang="en-US" sz="1200" dirty="0">
                <a:solidFill>
                  <a:srgbClr val="931A68"/>
                </a:solidFill>
                <a:latin typeface="Monaco" charset="0"/>
              </a:rPr>
              <a:t>void</a:t>
            </a:r>
            <a:r>
              <a:rPr lang="en-US" sz="1200" dirty="0">
                <a:latin typeface="Monaco" charset="0"/>
              </a:rPr>
              <a:t> </a:t>
            </a:r>
            <a:r>
              <a:rPr lang="en-US" sz="1200" dirty="0" err="1">
                <a:latin typeface="Monaco" charset="0"/>
              </a:rPr>
              <a:t>setKey</a:t>
            </a:r>
            <a:r>
              <a:rPr lang="en-US" sz="1200" dirty="0">
                <a:latin typeface="Monaco" charset="0"/>
              </a:rPr>
              <a:t>(K k) { </a:t>
            </a:r>
            <a:r>
              <a:rPr lang="en-US" sz="1200" dirty="0">
                <a:solidFill>
                  <a:srgbClr val="0326CC"/>
                </a:solidFill>
                <a:latin typeface="Monaco" charset="0"/>
              </a:rPr>
              <a:t>key</a:t>
            </a:r>
            <a:r>
              <a:rPr lang="en-US" sz="1200" dirty="0">
                <a:latin typeface="Monaco" charset="0"/>
              </a:rPr>
              <a:t> = k; }</a:t>
            </a:r>
          </a:p>
          <a:p>
            <a:r>
              <a:rPr lang="en-US" sz="1200" dirty="0" smtClean="0">
                <a:solidFill>
                  <a:srgbClr val="931A68"/>
                </a:solidFill>
                <a:latin typeface="Monaco" charset="0"/>
              </a:rPr>
              <a:t>	public</a:t>
            </a:r>
            <a:r>
              <a:rPr lang="en-US" sz="1200" dirty="0" smtClean="0">
                <a:latin typeface="Monaco" charset="0"/>
              </a:rPr>
              <a:t> </a:t>
            </a:r>
            <a:r>
              <a:rPr lang="en-US" sz="1200" dirty="0">
                <a:solidFill>
                  <a:srgbClr val="931A68"/>
                </a:solidFill>
                <a:latin typeface="Monaco" charset="0"/>
              </a:rPr>
              <a:t>void</a:t>
            </a:r>
            <a:r>
              <a:rPr lang="en-US" sz="1200" dirty="0">
                <a:latin typeface="Monaco" charset="0"/>
              </a:rPr>
              <a:t> </a:t>
            </a:r>
            <a:r>
              <a:rPr lang="en-US" sz="1200" dirty="0" err="1">
                <a:latin typeface="Monaco" charset="0"/>
              </a:rPr>
              <a:t>setValue</a:t>
            </a:r>
            <a:r>
              <a:rPr lang="en-US" sz="1200" dirty="0">
                <a:latin typeface="Monaco" charset="0"/>
              </a:rPr>
              <a:t>(V v) {</a:t>
            </a:r>
            <a:r>
              <a:rPr lang="en-US" sz="1200" dirty="0">
                <a:solidFill>
                  <a:srgbClr val="0326CC"/>
                </a:solidFill>
                <a:latin typeface="Monaco" charset="0"/>
              </a:rPr>
              <a:t>value</a:t>
            </a:r>
            <a:r>
              <a:rPr lang="en-US" sz="1200" dirty="0">
                <a:latin typeface="Monaco" charset="0"/>
              </a:rPr>
              <a:t> = v; }</a:t>
            </a:r>
          </a:p>
          <a:p>
            <a:r>
              <a:rPr lang="en-US" sz="1200" dirty="0" smtClean="0">
                <a:solidFill>
                  <a:srgbClr val="931A68"/>
                </a:solidFill>
                <a:latin typeface="Monaco" charset="0"/>
              </a:rPr>
              <a:t>	public</a:t>
            </a:r>
            <a:r>
              <a:rPr lang="en-US" sz="1200" dirty="0" smtClean="0">
                <a:latin typeface="Monaco" charset="0"/>
              </a:rPr>
              <a:t> </a:t>
            </a:r>
            <a:r>
              <a:rPr lang="en-US" sz="1200" dirty="0">
                <a:latin typeface="Monaco" charset="0"/>
              </a:rPr>
              <a:t>K </a:t>
            </a:r>
            <a:r>
              <a:rPr lang="en-US" sz="1200" dirty="0" err="1">
                <a:latin typeface="Monaco" charset="0"/>
              </a:rPr>
              <a:t>getKey</a:t>
            </a:r>
            <a:r>
              <a:rPr lang="en-US" sz="1200" dirty="0">
                <a:latin typeface="Monaco" charset="0"/>
              </a:rPr>
              <a:t>() { </a:t>
            </a:r>
            <a:r>
              <a:rPr lang="en-US" sz="1200" dirty="0">
                <a:solidFill>
                  <a:srgbClr val="931A68"/>
                </a:solidFill>
                <a:latin typeface="Monaco" charset="0"/>
              </a:rPr>
              <a:t>return</a:t>
            </a:r>
            <a:r>
              <a:rPr lang="en-US" sz="1200" dirty="0">
                <a:latin typeface="Monaco" charset="0"/>
              </a:rPr>
              <a:t> </a:t>
            </a:r>
            <a:r>
              <a:rPr lang="en-US" sz="1200" dirty="0">
                <a:solidFill>
                  <a:srgbClr val="0326CC"/>
                </a:solidFill>
                <a:latin typeface="Monaco" charset="0"/>
              </a:rPr>
              <a:t>key</a:t>
            </a:r>
            <a:r>
              <a:rPr lang="en-US" sz="1200" dirty="0">
                <a:latin typeface="Monaco" charset="0"/>
              </a:rPr>
              <a:t>; }</a:t>
            </a:r>
          </a:p>
          <a:p>
            <a:r>
              <a:rPr lang="en-US" sz="1200" dirty="0" smtClean="0">
                <a:solidFill>
                  <a:srgbClr val="931A68"/>
                </a:solidFill>
                <a:latin typeface="Monaco" charset="0"/>
              </a:rPr>
              <a:t>	public</a:t>
            </a:r>
            <a:r>
              <a:rPr lang="en-US" sz="1200" dirty="0" smtClean="0">
                <a:latin typeface="Monaco" charset="0"/>
              </a:rPr>
              <a:t> </a:t>
            </a:r>
            <a:r>
              <a:rPr lang="en-US" sz="1200" dirty="0">
                <a:latin typeface="Monaco" charset="0"/>
              </a:rPr>
              <a:t>V </a:t>
            </a:r>
            <a:r>
              <a:rPr lang="en-US" sz="1200" dirty="0" err="1">
                <a:latin typeface="Monaco" charset="0"/>
              </a:rPr>
              <a:t>getValue</a:t>
            </a:r>
            <a:r>
              <a:rPr lang="en-US" sz="1200" dirty="0">
                <a:latin typeface="Monaco" charset="0"/>
              </a:rPr>
              <a:t>() {</a:t>
            </a:r>
            <a:r>
              <a:rPr lang="en-US" sz="1200" dirty="0">
                <a:solidFill>
                  <a:srgbClr val="931A68"/>
                </a:solidFill>
                <a:latin typeface="Monaco" charset="0"/>
              </a:rPr>
              <a:t>return</a:t>
            </a:r>
            <a:r>
              <a:rPr lang="en-US" sz="1200" dirty="0">
                <a:latin typeface="Monaco" charset="0"/>
              </a:rPr>
              <a:t> </a:t>
            </a:r>
            <a:r>
              <a:rPr lang="en-US" sz="1200" dirty="0">
                <a:solidFill>
                  <a:srgbClr val="0326CC"/>
                </a:solidFill>
                <a:latin typeface="Monaco" charset="0"/>
              </a:rPr>
              <a:t>value</a:t>
            </a:r>
            <a:r>
              <a:rPr lang="en-US" sz="1200" dirty="0">
                <a:latin typeface="Monaco" charset="0"/>
              </a:rPr>
              <a:t>; </a:t>
            </a:r>
            <a:r>
              <a:rPr lang="en-US" sz="1200" dirty="0" smtClean="0">
                <a:latin typeface="Monaco" charset="0"/>
              </a:rPr>
              <a:t>}</a:t>
            </a:r>
            <a:r>
              <a:rPr lang="en-US" sz="1200" dirty="0">
                <a:latin typeface="Monaco" charset="0"/>
              </a:rPr>
              <a:t/>
            </a:r>
            <a:br>
              <a:rPr lang="en-US" sz="1200" dirty="0">
                <a:latin typeface="Monaco" charset="0"/>
              </a:rPr>
            </a:br>
            <a:endParaRPr lang="en-US" sz="1200" dirty="0">
              <a:latin typeface="Monaco" charset="0"/>
            </a:endParaRPr>
          </a:p>
          <a:p>
            <a:r>
              <a:rPr lang="en-US" sz="1200" dirty="0" smtClean="0">
                <a:solidFill>
                  <a:srgbClr val="931A68"/>
                </a:solidFill>
                <a:latin typeface="Monaco" charset="0"/>
              </a:rPr>
              <a:t>	public</a:t>
            </a:r>
            <a:r>
              <a:rPr lang="en-US" sz="1200" dirty="0" smtClean="0">
                <a:latin typeface="Monaco" charset="0"/>
              </a:rPr>
              <a:t> </a:t>
            </a:r>
            <a:r>
              <a:rPr lang="en-US" sz="1200" dirty="0" err="1">
                <a:solidFill>
                  <a:srgbClr val="931A68"/>
                </a:solidFill>
                <a:latin typeface="Monaco" charset="0"/>
              </a:rPr>
              <a:t>int</a:t>
            </a:r>
            <a:r>
              <a:rPr lang="en-US" sz="1200" dirty="0">
                <a:latin typeface="Monaco" charset="0"/>
              </a:rPr>
              <a:t> </a:t>
            </a:r>
            <a:r>
              <a:rPr lang="en-US" sz="1200" dirty="0" err="1">
                <a:latin typeface="Monaco" charset="0"/>
              </a:rPr>
              <a:t>compareTo</a:t>
            </a:r>
            <a:r>
              <a:rPr lang="en-US" sz="1200" dirty="0">
                <a:latin typeface="Monaco" charset="0"/>
              </a:rPr>
              <a:t>(</a:t>
            </a:r>
            <a:r>
              <a:rPr lang="en-US" sz="1200" dirty="0" err="1">
                <a:latin typeface="Monaco" charset="0"/>
              </a:rPr>
              <a:t>MyEntry</a:t>
            </a:r>
            <a:r>
              <a:rPr lang="en-US" sz="1200" dirty="0">
                <a:latin typeface="Monaco" charset="0"/>
              </a:rPr>
              <a:t>&lt;K,V&gt; </a:t>
            </a:r>
            <a:r>
              <a:rPr lang="en-US" sz="1200" dirty="0" err="1">
                <a:latin typeface="Monaco" charset="0"/>
              </a:rPr>
              <a:t>newEntry</a:t>
            </a:r>
            <a:r>
              <a:rPr lang="en-US" sz="1200" dirty="0">
                <a:latin typeface="Monaco" charset="0"/>
              </a:rPr>
              <a:t>) {</a:t>
            </a:r>
          </a:p>
          <a:p>
            <a:r>
              <a:rPr lang="en-US" sz="1200" dirty="0" smtClean="0">
                <a:solidFill>
                  <a:srgbClr val="931A68"/>
                </a:solidFill>
                <a:latin typeface="Monaco" charset="0"/>
              </a:rPr>
              <a:t>		if</a:t>
            </a:r>
            <a:r>
              <a:rPr lang="en-US" sz="1200" dirty="0" smtClean="0">
                <a:latin typeface="Monaco" charset="0"/>
              </a:rPr>
              <a:t>(</a:t>
            </a:r>
            <a:r>
              <a:rPr lang="en-US" sz="1200" dirty="0" err="1" smtClean="0">
                <a:latin typeface="Monaco" charset="0"/>
              </a:rPr>
              <a:t>newEntry.getKey</a:t>
            </a:r>
            <a:r>
              <a:rPr lang="en-US" sz="1200" dirty="0">
                <a:latin typeface="Monaco" charset="0"/>
              </a:rPr>
              <a:t>().</a:t>
            </a:r>
            <a:r>
              <a:rPr lang="en-US" sz="1200" dirty="0" err="1">
                <a:latin typeface="Monaco" charset="0"/>
              </a:rPr>
              <a:t>compareTo</a:t>
            </a:r>
            <a:r>
              <a:rPr lang="en-US" sz="1200" dirty="0">
                <a:latin typeface="Monaco" charset="0"/>
              </a:rPr>
              <a:t>(</a:t>
            </a:r>
            <a:r>
              <a:rPr lang="en-US" sz="1200" dirty="0">
                <a:solidFill>
                  <a:srgbClr val="0326CC"/>
                </a:solidFill>
                <a:latin typeface="Monaco" charset="0"/>
              </a:rPr>
              <a:t>key</a:t>
            </a:r>
            <a:r>
              <a:rPr lang="en-US" sz="1200" dirty="0">
                <a:latin typeface="Monaco" charset="0"/>
              </a:rPr>
              <a:t>)&lt;0) </a:t>
            </a:r>
            <a:r>
              <a:rPr lang="en-US" sz="1200" dirty="0">
                <a:solidFill>
                  <a:srgbClr val="931A68"/>
                </a:solidFill>
                <a:latin typeface="Monaco" charset="0"/>
              </a:rPr>
              <a:t>return</a:t>
            </a:r>
            <a:r>
              <a:rPr lang="en-US" sz="1200" dirty="0">
                <a:latin typeface="Monaco" charset="0"/>
              </a:rPr>
              <a:t> -1; </a:t>
            </a:r>
          </a:p>
          <a:p>
            <a:r>
              <a:rPr lang="en-US" sz="1200" dirty="0" smtClean="0">
                <a:solidFill>
                  <a:srgbClr val="931A68"/>
                </a:solidFill>
                <a:latin typeface="Monaco" charset="0"/>
              </a:rPr>
              <a:t>		else</a:t>
            </a:r>
            <a:r>
              <a:rPr lang="en-US" sz="1200" dirty="0" smtClean="0">
                <a:latin typeface="Monaco" charset="0"/>
              </a:rPr>
              <a:t> </a:t>
            </a:r>
            <a:r>
              <a:rPr lang="en-US" sz="1200" dirty="0">
                <a:solidFill>
                  <a:srgbClr val="931A68"/>
                </a:solidFill>
                <a:latin typeface="Monaco" charset="0"/>
              </a:rPr>
              <a:t>if</a:t>
            </a:r>
            <a:r>
              <a:rPr lang="en-US" sz="1200" dirty="0">
                <a:latin typeface="Monaco" charset="0"/>
              </a:rPr>
              <a:t> (</a:t>
            </a:r>
            <a:r>
              <a:rPr lang="en-US" sz="1200" dirty="0" err="1">
                <a:latin typeface="Monaco" charset="0"/>
              </a:rPr>
              <a:t>newEntry.getKey</a:t>
            </a:r>
            <a:r>
              <a:rPr lang="en-US" sz="1200" dirty="0">
                <a:latin typeface="Monaco" charset="0"/>
              </a:rPr>
              <a:t>().</a:t>
            </a:r>
            <a:r>
              <a:rPr lang="en-US" sz="1200" dirty="0" err="1">
                <a:latin typeface="Monaco" charset="0"/>
              </a:rPr>
              <a:t>compareTo</a:t>
            </a:r>
            <a:r>
              <a:rPr lang="en-US" sz="1200" dirty="0">
                <a:latin typeface="Monaco" charset="0"/>
              </a:rPr>
              <a:t>(</a:t>
            </a:r>
            <a:r>
              <a:rPr lang="en-US" sz="1200" dirty="0">
                <a:solidFill>
                  <a:srgbClr val="0326CC"/>
                </a:solidFill>
                <a:latin typeface="Monaco" charset="0"/>
              </a:rPr>
              <a:t>key</a:t>
            </a:r>
            <a:r>
              <a:rPr lang="en-US" sz="1200" dirty="0">
                <a:latin typeface="Monaco" charset="0"/>
              </a:rPr>
              <a:t>)&gt;0) </a:t>
            </a:r>
            <a:r>
              <a:rPr lang="en-US" sz="1200" dirty="0">
                <a:solidFill>
                  <a:srgbClr val="931A68"/>
                </a:solidFill>
                <a:latin typeface="Monaco" charset="0"/>
              </a:rPr>
              <a:t>return</a:t>
            </a:r>
            <a:r>
              <a:rPr lang="en-US" sz="1200" dirty="0">
                <a:latin typeface="Monaco" charset="0"/>
              </a:rPr>
              <a:t> 1;</a:t>
            </a:r>
          </a:p>
          <a:p>
            <a:r>
              <a:rPr lang="en-US" sz="1200" dirty="0" smtClean="0">
                <a:solidFill>
                  <a:srgbClr val="931A68"/>
                </a:solidFill>
                <a:latin typeface="Monaco" charset="0"/>
              </a:rPr>
              <a:t>		else</a:t>
            </a:r>
            <a:r>
              <a:rPr lang="en-US" sz="1200" dirty="0" smtClean="0">
                <a:solidFill>
                  <a:srgbClr val="000000"/>
                </a:solidFill>
                <a:latin typeface="Monaco" charset="0"/>
              </a:rPr>
              <a:t> </a:t>
            </a:r>
            <a:r>
              <a:rPr lang="en-US" sz="1200" dirty="0">
                <a:solidFill>
                  <a:srgbClr val="931A68"/>
                </a:solidFill>
                <a:latin typeface="Monaco" charset="0"/>
              </a:rPr>
              <a:t>return</a:t>
            </a:r>
            <a:r>
              <a:rPr lang="en-US" sz="1200" dirty="0">
                <a:solidFill>
                  <a:srgbClr val="000000"/>
                </a:solidFill>
                <a:latin typeface="Monaco" charset="0"/>
              </a:rPr>
              <a:t> 0;</a:t>
            </a:r>
            <a:endParaRPr lang="en-US" sz="1200" dirty="0">
              <a:solidFill>
                <a:srgbClr val="931A68"/>
              </a:solidFill>
              <a:latin typeface="Monaco" charset="0"/>
            </a:endParaRPr>
          </a:p>
          <a:p>
            <a:r>
              <a:rPr lang="en-US" sz="1200" dirty="0" smtClean="0">
                <a:latin typeface="Monaco" charset="0"/>
              </a:rPr>
              <a:t>	}</a:t>
            </a:r>
            <a:r>
              <a:rPr lang="en-US" sz="1200" dirty="0">
                <a:latin typeface="Monaco" charset="0"/>
              </a:rPr>
              <a:t/>
            </a:r>
            <a:br>
              <a:rPr lang="en-US" sz="1200" dirty="0">
                <a:latin typeface="Monaco" charset="0"/>
              </a:rPr>
            </a:br>
            <a:endParaRPr lang="en-US" sz="1200" dirty="0">
              <a:latin typeface="Monaco" charset="0"/>
            </a:endParaRPr>
          </a:p>
          <a:p>
            <a:r>
              <a:rPr lang="en-US" sz="1200" dirty="0">
                <a:solidFill>
                  <a:srgbClr val="000000"/>
                </a:solidFill>
                <a:latin typeface="Monaco" charset="0"/>
              </a:rPr>
              <a:t>} </a:t>
            </a:r>
            <a:endParaRPr lang="en-US" sz="1200" dirty="0">
              <a:solidFill>
                <a:srgbClr val="4E9072"/>
              </a:solidFill>
              <a:effectLst/>
              <a:latin typeface="Monaco" charset="0"/>
            </a:endParaRPr>
          </a:p>
        </p:txBody>
      </p:sp>
    </p:spTree>
    <p:extLst>
      <p:ext uri="{BB962C8B-B14F-4D97-AF65-F5344CB8AC3E}">
        <p14:creationId xmlns:p14="http://schemas.microsoft.com/office/powerpoint/2010/main" val="159765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Java Collection Framework</a:t>
            </a:r>
            <a:endParaRPr lang="en-US" dirty="0"/>
          </a:p>
        </p:txBody>
      </p:sp>
    </p:spTree>
    <p:extLst>
      <p:ext uri="{BB962C8B-B14F-4D97-AF65-F5344CB8AC3E}">
        <p14:creationId xmlns:p14="http://schemas.microsoft.com/office/powerpoint/2010/main" val="1719508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3200" dirty="0" smtClean="0">
                <a:latin typeface="Arial" charset="0"/>
                <a:ea typeface="Arial" charset="0"/>
                <a:cs typeface="Arial" charset="0"/>
              </a:rPr>
              <a:t>Traditional Structures for Grouping Java Objects</a:t>
            </a:r>
            <a:endParaRPr lang="en-US" sz="3200" dirty="0">
              <a:latin typeface="Arial" charset="0"/>
              <a:ea typeface="Arial" charset="0"/>
              <a:cs typeface="Arial" charset="0"/>
            </a:endParaRPr>
          </a:p>
        </p:txBody>
      </p:sp>
      <p:sp>
        <p:nvSpPr>
          <p:cNvPr id="3" name="Content Placeholder 2"/>
          <p:cNvSpPr>
            <a:spLocks noGrp="1"/>
          </p:cNvSpPr>
          <p:nvPr>
            <p:ph idx="1"/>
          </p:nvPr>
        </p:nvSpPr>
        <p:spPr>
          <a:xfrm>
            <a:off x="347767" y="1735137"/>
            <a:ext cx="8679051" cy="4931995"/>
          </a:xfrm>
        </p:spPr>
        <p:txBody>
          <a:bodyPr>
            <a:normAutofit/>
          </a:bodyPr>
          <a:lstStyle/>
          <a:p>
            <a:pPr>
              <a:lnSpc>
                <a:spcPct val="120000"/>
              </a:lnSpc>
              <a:spcBef>
                <a:spcPts val="0"/>
              </a:spcBef>
            </a:pPr>
            <a:r>
              <a:rPr lang="en-US" sz="2000" dirty="0" smtClean="0"/>
              <a:t>Array </a:t>
            </a:r>
          </a:p>
          <a:p>
            <a:pPr lvl="1">
              <a:lnSpc>
                <a:spcPct val="120000"/>
              </a:lnSpc>
              <a:spcBef>
                <a:spcPts val="0"/>
              </a:spcBef>
            </a:pPr>
            <a:r>
              <a:rPr lang="en-US" sz="1800" dirty="0" smtClean="0"/>
              <a:t>e.g.,  Student[] </a:t>
            </a:r>
            <a:r>
              <a:rPr lang="en-US" sz="1800" dirty="0" err="1" smtClean="0"/>
              <a:t>arr</a:t>
            </a:r>
            <a:r>
              <a:rPr lang="en-US" sz="1800" dirty="0" smtClean="0"/>
              <a:t> = new Student[10];</a:t>
            </a:r>
          </a:p>
          <a:p>
            <a:pPr lvl="2">
              <a:lnSpc>
                <a:spcPct val="120000"/>
              </a:lnSpc>
              <a:spcBef>
                <a:spcPts val="0"/>
              </a:spcBef>
            </a:pPr>
            <a:r>
              <a:rPr lang="en-US" sz="1800" dirty="0" err="1" smtClean="0"/>
              <a:t>arr</a:t>
            </a:r>
            <a:r>
              <a:rPr lang="en-US" sz="1800" dirty="0" smtClean="0"/>
              <a:t>[some index] </a:t>
            </a:r>
          </a:p>
          <a:p>
            <a:pPr>
              <a:lnSpc>
                <a:spcPct val="120000"/>
              </a:lnSpc>
              <a:spcBef>
                <a:spcPts val="0"/>
              </a:spcBef>
            </a:pPr>
            <a:r>
              <a:rPr lang="en-US" sz="2000" dirty="0" smtClean="0"/>
              <a:t>Vector </a:t>
            </a:r>
          </a:p>
          <a:p>
            <a:pPr lvl="1">
              <a:lnSpc>
                <a:spcPct val="120000"/>
              </a:lnSpc>
              <a:spcBef>
                <a:spcPts val="0"/>
              </a:spcBef>
            </a:pPr>
            <a:r>
              <a:rPr lang="en-US" sz="1800" dirty="0" smtClean="0"/>
              <a:t>e.g., Vector&lt;Student&gt; </a:t>
            </a:r>
            <a:r>
              <a:rPr lang="en-US" sz="1800" dirty="0" err="1" smtClean="0"/>
              <a:t>vec</a:t>
            </a:r>
            <a:r>
              <a:rPr lang="en-US" sz="1800" dirty="0" smtClean="0"/>
              <a:t> = new Vector&lt;Student&gt;();</a:t>
            </a:r>
          </a:p>
          <a:p>
            <a:pPr lvl="2">
              <a:lnSpc>
                <a:spcPct val="120000"/>
              </a:lnSpc>
              <a:spcBef>
                <a:spcPts val="0"/>
              </a:spcBef>
            </a:pPr>
            <a:r>
              <a:rPr lang="en-US" sz="1800" dirty="0" err="1"/>
              <a:t>v</a:t>
            </a:r>
            <a:r>
              <a:rPr lang="en-US" sz="1800" dirty="0" err="1" smtClean="0"/>
              <a:t>ec.elementAt</a:t>
            </a:r>
            <a:r>
              <a:rPr lang="en-US" sz="1800" dirty="0" smtClean="0"/>
              <a:t>(some index)</a:t>
            </a:r>
          </a:p>
          <a:p>
            <a:pPr>
              <a:lnSpc>
                <a:spcPct val="120000"/>
              </a:lnSpc>
              <a:spcBef>
                <a:spcPts val="0"/>
              </a:spcBef>
            </a:pPr>
            <a:r>
              <a:rPr lang="en-US" sz="2000" dirty="0" err="1" smtClean="0"/>
              <a:t>Hashtable</a:t>
            </a:r>
            <a:endParaRPr lang="en-US" sz="2000" dirty="0" smtClean="0"/>
          </a:p>
          <a:p>
            <a:pPr lvl="1">
              <a:lnSpc>
                <a:spcPct val="120000"/>
              </a:lnSpc>
              <a:spcBef>
                <a:spcPts val="0"/>
              </a:spcBef>
            </a:pPr>
            <a:r>
              <a:rPr lang="en-US" sz="1800" dirty="0"/>
              <a:t>e</a:t>
            </a:r>
            <a:r>
              <a:rPr lang="en-US" sz="1800" dirty="0" smtClean="0"/>
              <a:t>.g., </a:t>
            </a:r>
            <a:r>
              <a:rPr lang="en-US" sz="1800" dirty="0" err="1" smtClean="0"/>
              <a:t>Hashmap</a:t>
            </a:r>
            <a:r>
              <a:rPr lang="en-US" sz="1800" dirty="0" smtClean="0"/>
              <a:t>&lt;</a:t>
            </a:r>
            <a:r>
              <a:rPr lang="en-US" sz="1800" dirty="0" err="1" smtClean="0"/>
              <a:t>String,Student</a:t>
            </a:r>
            <a:r>
              <a:rPr lang="en-US" sz="1800" dirty="0" smtClean="0"/>
              <a:t>&gt; map = new </a:t>
            </a:r>
            <a:r>
              <a:rPr lang="en-US" sz="1800" dirty="0" err="1" smtClean="0"/>
              <a:t>Hashtable</a:t>
            </a:r>
            <a:r>
              <a:rPr lang="en-US" sz="1800" dirty="0" smtClean="0"/>
              <a:t>&lt;</a:t>
            </a:r>
            <a:r>
              <a:rPr lang="en-US" sz="1800" dirty="0" err="1" smtClean="0"/>
              <a:t>String,Student</a:t>
            </a:r>
            <a:r>
              <a:rPr lang="en-US" sz="1800" dirty="0" smtClean="0"/>
              <a:t>&gt;();</a:t>
            </a:r>
          </a:p>
          <a:p>
            <a:pPr lvl="2">
              <a:lnSpc>
                <a:spcPct val="120000"/>
              </a:lnSpc>
              <a:spcBef>
                <a:spcPts val="0"/>
              </a:spcBef>
            </a:pPr>
            <a:r>
              <a:rPr lang="en-US" sz="1800" dirty="0" err="1" smtClean="0"/>
              <a:t>map.put</a:t>
            </a:r>
            <a:r>
              <a:rPr lang="en-US" sz="1800" dirty="0" smtClean="0"/>
              <a:t>(&lt;student ID&gt; , &lt;student object&gt; ), </a:t>
            </a:r>
            <a:r>
              <a:rPr lang="en-US" sz="1800" dirty="0" err="1" smtClean="0"/>
              <a:t>map.get</a:t>
            </a:r>
            <a:r>
              <a:rPr lang="en-US" sz="1800" dirty="0" smtClean="0"/>
              <a:t>(&lt;student ID&gt;)</a:t>
            </a:r>
          </a:p>
          <a:p>
            <a:pPr>
              <a:lnSpc>
                <a:spcPct val="120000"/>
              </a:lnSpc>
              <a:spcBef>
                <a:spcPts val="0"/>
              </a:spcBef>
            </a:pPr>
            <a:r>
              <a:rPr lang="en-US" sz="2000" dirty="0" smtClean="0"/>
              <a:t>Some of the problems with these data structures</a:t>
            </a:r>
          </a:p>
          <a:p>
            <a:pPr lvl="1">
              <a:lnSpc>
                <a:spcPct val="120000"/>
              </a:lnSpc>
              <a:spcBef>
                <a:spcPts val="0"/>
              </a:spcBef>
            </a:pPr>
            <a:r>
              <a:rPr lang="en-US" sz="1800" dirty="0" smtClean="0"/>
              <a:t>Inconsistency in implementation due to the different syntax</a:t>
            </a:r>
          </a:p>
          <a:p>
            <a:pPr lvl="1">
              <a:lnSpc>
                <a:spcPct val="120000"/>
              </a:lnSpc>
              <a:spcBef>
                <a:spcPts val="0"/>
              </a:spcBef>
            </a:pPr>
            <a:r>
              <a:rPr lang="en-US" sz="1800" dirty="0" smtClean="0"/>
              <a:t>No standard framework to manipulate these collections.</a:t>
            </a:r>
          </a:p>
          <a:p>
            <a:pPr>
              <a:lnSpc>
                <a:spcPct val="120000"/>
              </a:lnSpc>
              <a:spcBef>
                <a:spcPts val="0"/>
              </a:spcBef>
            </a:pPr>
            <a:r>
              <a:rPr lang="en-US" sz="2000" dirty="0" smtClean="0"/>
              <a:t>Solution: Java Collections Framework</a:t>
            </a:r>
          </a:p>
          <a:p>
            <a:pPr marL="457200" lvl="1" indent="0">
              <a:lnSpc>
                <a:spcPct val="120000"/>
              </a:lnSpc>
              <a:spcBef>
                <a:spcPts val="0"/>
              </a:spcBef>
              <a:buNone/>
            </a:pPr>
            <a:r>
              <a:rPr lang="en-US" sz="1800" dirty="0" smtClean="0"/>
              <a:t> </a:t>
            </a:r>
            <a:endParaRPr lang="en-US" sz="1800" dirty="0"/>
          </a:p>
        </p:txBody>
      </p:sp>
    </p:spTree>
    <p:extLst>
      <p:ext uri="{BB962C8B-B14F-4D97-AF65-F5344CB8AC3E}">
        <p14:creationId xmlns:p14="http://schemas.microsoft.com/office/powerpoint/2010/main" val="1097821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0307" y="432899"/>
            <a:ext cx="7313613" cy="868362"/>
          </a:xfrm>
        </p:spPr>
        <p:txBody>
          <a:bodyPr>
            <a:normAutofit fontScale="90000"/>
          </a:bodyPr>
          <a:lstStyle/>
          <a:p>
            <a:pPr algn="l"/>
            <a:r>
              <a:rPr lang="en-US" dirty="0" smtClean="0">
                <a:latin typeface="Arial" charset="0"/>
                <a:ea typeface="Arial" charset="0"/>
                <a:cs typeface="Arial" charset="0"/>
              </a:rPr>
              <a:t>Java Collections Framework</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Collection is a single unit of objects. It is also called “container”. </a:t>
            </a:r>
          </a:p>
          <a:p>
            <a:r>
              <a:rPr lang="en-US" dirty="0"/>
              <a:t>Collections are used to store, retrieve, manipulate, and communicate aggregate data.</a:t>
            </a:r>
            <a:endParaRPr lang="en-US" dirty="0" smtClean="0"/>
          </a:p>
          <a:p>
            <a:r>
              <a:rPr lang="en-US" dirty="0" smtClean="0"/>
              <a:t>Java Collection framework provides </a:t>
            </a:r>
          </a:p>
          <a:p>
            <a:pPr lvl="1"/>
            <a:r>
              <a:rPr lang="en-US" dirty="0" smtClean="0"/>
              <a:t>many interfaces like Set, List, Queue, etc. </a:t>
            </a:r>
          </a:p>
          <a:p>
            <a:pPr lvl="1"/>
            <a:r>
              <a:rPr lang="en-US" dirty="0" smtClean="0"/>
              <a:t>many classes like </a:t>
            </a:r>
            <a:r>
              <a:rPr lang="en-US" dirty="0" err="1" smtClean="0"/>
              <a:t>ArrayList</a:t>
            </a:r>
            <a:r>
              <a:rPr lang="en-US" dirty="0" smtClean="0"/>
              <a:t>, Vector, </a:t>
            </a:r>
            <a:r>
              <a:rPr lang="en-US" dirty="0" err="1" smtClean="0"/>
              <a:t>LinkedList</a:t>
            </a:r>
            <a:r>
              <a:rPr lang="en-US" dirty="0" smtClean="0"/>
              <a:t>, </a:t>
            </a:r>
            <a:r>
              <a:rPr lang="en-US" dirty="0" err="1" smtClean="0"/>
              <a:t>PriorityQueue</a:t>
            </a:r>
            <a:r>
              <a:rPr lang="en-US" dirty="0" smtClean="0"/>
              <a:t>, </a:t>
            </a:r>
            <a:r>
              <a:rPr lang="en-US" dirty="0" err="1" smtClean="0"/>
              <a:t>HashSet</a:t>
            </a:r>
            <a:r>
              <a:rPr lang="en-US" dirty="0" smtClean="0"/>
              <a:t>, </a:t>
            </a:r>
            <a:r>
              <a:rPr lang="en-US" dirty="0" err="1" smtClean="0"/>
              <a:t>TreeSet</a:t>
            </a:r>
            <a:r>
              <a:rPr lang="en-US" dirty="0" smtClean="0"/>
              <a:t>, etc.</a:t>
            </a:r>
          </a:p>
          <a:p>
            <a:endParaRPr lang="en-US" dirty="0"/>
          </a:p>
        </p:txBody>
      </p:sp>
    </p:spTree>
    <p:extLst>
      <p:ext uri="{BB962C8B-B14F-4D97-AF65-F5344CB8AC3E}">
        <p14:creationId xmlns:p14="http://schemas.microsoft.com/office/powerpoint/2010/main" val="8097438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954" y="352058"/>
            <a:ext cx="9015046" cy="868362"/>
          </a:xfrm>
        </p:spPr>
        <p:txBody>
          <a:bodyPr>
            <a:noAutofit/>
          </a:bodyPr>
          <a:lstStyle/>
          <a:p>
            <a:pPr algn="l"/>
            <a:r>
              <a:rPr lang="en-US" sz="3200" dirty="0" smtClean="0">
                <a:latin typeface="Arial" charset="0"/>
                <a:ea typeface="Arial" charset="0"/>
                <a:cs typeface="Arial" charset="0"/>
              </a:rPr>
              <a:t>Advantages of Java Collections Framework</a:t>
            </a:r>
            <a:endParaRPr lang="en-US" sz="3200" dirty="0">
              <a:latin typeface="Arial" charset="0"/>
              <a:ea typeface="Arial" charset="0"/>
              <a:cs typeface="Arial" charset="0"/>
            </a:endParaRPr>
          </a:p>
        </p:txBody>
      </p:sp>
      <p:sp>
        <p:nvSpPr>
          <p:cNvPr id="3" name="Content Placeholder 2"/>
          <p:cNvSpPr>
            <a:spLocks noGrp="1"/>
          </p:cNvSpPr>
          <p:nvPr>
            <p:ph idx="1"/>
          </p:nvPr>
        </p:nvSpPr>
        <p:spPr>
          <a:xfrm>
            <a:off x="914400" y="1735137"/>
            <a:ext cx="7598328" cy="4674985"/>
          </a:xfrm>
        </p:spPr>
        <p:txBody>
          <a:bodyPr>
            <a:normAutofit fontScale="85000" lnSpcReduction="20000"/>
          </a:bodyPr>
          <a:lstStyle/>
          <a:p>
            <a:r>
              <a:rPr lang="en-US" dirty="0" smtClean="0"/>
              <a:t>Offering a set of collection interfaces: Collection, Set, List, or Map to simplify collection class methods</a:t>
            </a:r>
          </a:p>
          <a:p>
            <a:r>
              <a:rPr lang="en-US" dirty="0" smtClean="0"/>
              <a:t>Enhance Coding, reduce programming effort, Promote software </a:t>
            </a:r>
            <a:r>
              <a:rPr lang="en-US" dirty="0"/>
              <a:t>reuse </a:t>
            </a:r>
            <a:endParaRPr lang="en-US" dirty="0" smtClean="0"/>
          </a:p>
          <a:p>
            <a:r>
              <a:rPr lang="en-US" dirty="0" smtClean="0"/>
              <a:t>Enumeration technique by supporting Iterator that allows insert and delete operations</a:t>
            </a:r>
          </a:p>
          <a:p>
            <a:r>
              <a:rPr lang="en-US" dirty="0" smtClean="0"/>
              <a:t>Support implicit ordering e.g., </a:t>
            </a:r>
            <a:r>
              <a:rPr lang="en-US" dirty="0" err="1" smtClean="0"/>
              <a:t>TreeSet</a:t>
            </a:r>
            <a:r>
              <a:rPr lang="en-US" dirty="0" smtClean="0"/>
              <a:t> and </a:t>
            </a:r>
            <a:r>
              <a:rPr lang="en-US" dirty="0" err="1" smtClean="0"/>
              <a:t>TreeMap</a:t>
            </a:r>
            <a:endParaRPr lang="en-US" dirty="0" smtClean="0"/>
          </a:p>
          <a:p>
            <a:r>
              <a:rPr lang="en-US" dirty="0" smtClean="0"/>
              <a:t>Improve the performance of large lists</a:t>
            </a:r>
          </a:p>
          <a:p>
            <a:r>
              <a:rPr lang="en-US" dirty="0" smtClean="0"/>
              <a:t>Support for synchronization </a:t>
            </a:r>
          </a:p>
          <a:p>
            <a:r>
              <a:rPr lang="en-US" dirty="0"/>
              <a:t>Remedy to standard methods of grouping Java </a:t>
            </a:r>
            <a:r>
              <a:rPr lang="en-US" dirty="0" smtClean="0"/>
              <a:t>objects</a:t>
            </a:r>
          </a:p>
          <a:p>
            <a:r>
              <a:rPr lang="en-US" dirty="0" smtClean="0"/>
              <a:t>Part of Core Java: </a:t>
            </a:r>
            <a:r>
              <a:rPr lang="en-US" dirty="0" err="1" smtClean="0"/>
              <a:t>java.util.collections</a:t>
            </a:r>
            <a:endParaRPr lang="en-US" dirty="0" smtClean="0"/>
          </a:p>
          <a:p>
            <a:endParaRPr lang="en-US" dirty="0" smtClean="0"/>
          </a:p>
          <a:p>
            <a:endParaRPr lang="en-US" dirty="0"/>
          </a:p>
        </p:txBody>
      </p:sp>
    </p:spTree>
    <p:extLst>
      <p:ext uri="{BB962C8B-B14F-4D97-AF65-F5344CB8AC3E}">
        <p14:creationId xmlns:p14="http://schemas.microsoft.com/office/powerpoint/2010/main" val="543406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323" y="371727"/>
            <a:ext cx="7313613" cy="868362"/>
          </a:xfrm>
        </p:spPr>
        <p:txBody>
          <a:bodyPr/>
          <a:lstStyle/>
          <a:p>
            <a:pPr algn="l"/>
            <a:r>
              <a:rPr lang="en-US" smtClean="0">
                <a:latin typeface="Arial" charset="0"/>
                <a:ea typeface="Arial" charset="0"/>
                <a:cs typeface="Arial" charset="0"/>
              </a:rPr>
              <a:t>Collection Interface</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240089"/>
            <a:ext cx="7385827" cy="5110373"/>
          </a:xfrm>
        </p:spPr>
        <p:txBody>
          <a:bodyPr>
            <a:normAutofit fontScale="70000" lnSpcReduction="20000"/>
          </a:bodyPr>
          <a:lstStyle/>
          <a:p>
            <a:r>
              <a:rPr lang="en-US" sz="2000" dirty="0"/>
              <a:t>A Collection represents a group of objects known as its elements</a:t>
            </a:r>
            <a:r>
              <a:rPr lang="en-US" sz="2000" dirty="0" smtClean="0"/>
              <a:t>.</a:t>
            </a:r>
          </a:p>
          <a:p>
            <a:r>
              <a:rPr lang="en-US" sz="2000" dirty="0"/>
              <a:t>Suppose, for example, that you have a Collection&lt;String&gt; c, which may be a List, a Set, or another kind of Collection. This idiom creates a new </a:t>
            </a:r>
            <a:r>
              <a:rPr lang="en-US" sz="2000" dirty="0" err="1"/>
              <a:t>ArrayList</a:t>
            </a:r>
            <a:r>
              <a:rPr lang="en-US" sz="2000" dirty="0"/>
              <a:t> (an implementation of the List interface), initially containing all the elements in c. List&lt;String&gt; list = new </a:t>
            </a:r>
            <a:r>
              <a:rPr lang="en-US" sz="2000" dirty="0" err="1"/>
              <a:t>ArrayList</a:t>
            </a:r>
            <a:r>
              <a:rPr lang="en-US" sz="2000" dirty="0"/>
              <a:t>&lt;String&gt;(c)</a:t>
            </a:r>
            <a:r>
              <a:rPr lang="en-US" sz="2000" dirty="0" smtClean="0"/>
              <a:t>;</a:t>
            </a:r>
          </a:p>
          <a:p>
            <a:r>
              <a:rPr lang="en-US" sz="2000" dirty="0"/>
              <a:t>The Collection interface contains methods that perform basic operations, such as </a:t>
            </a:r>
            <a:r>
              <a:rPr lang="en-US" sz="2000" dirty="0" err="1"/>
              <a:t>int</a:t>
            </a:r>
            <a:r>
              <a:rPr lang="en-US" sz="2000" dirty="0"/>
              <a:t> size(), </a:t>
            </a:r>
            <a:r>
              <a:rPr lang="en-US" sz="2000" dirty="0" err="1"/>
              <a:t>boolean</a:t>
            </a:r>
            <a:r>
              <a:rPr lang="en-US" sz="2000" dirty="0"/>
              <a:t> </a:t>
            </a:r>
            <a:r>
              <a:rPr lang="en-US" sz="2000" dirty="0" err="1"/>
              <a:t>isEmpty</a:t>
            </a:r>
            <a:r>
              <a:rPr lang="en-US" sz="2000" dirty="0"/>
              <a:t>(), </a:t>
            </a:r>
            <a:r>
              <a:rPr lang="en-US" sz="2000" dirty="0" err="1"/>
              <a:t>boolean</a:t>
            </a:r>
            <a:r>
              <a:rPr lang="en-US" sz="2000" dirty="0"/>
              <a:t> contains(Object element), </a:t>
            </a:r>
            <a:r>
              <a:rPr lang="en-US" sz="2000" dirty="0" err="1"/>
              <a:t>boolean</a:t>
            </a:r>
            <a:r>
              <a:rPr lang="en-US" sz="2000" dirty="0"/>
              <a:t> add(E element), </a:t>
            </a:r>
            <a:r>
              <a:rPr lang="en-US" sz="2000" dirty="0" err="1"/>
              <a:t>boolean</a:t>
            </a:r>
            <a:r>
              <a:rPr lang="en-US" sz="2000" dirty="0"/>
              <a:t> remove(Object element), and Iterator&lt;E&gt; iterator()</a:t>
            </a:r>
            <a:r>
              <a:rPr lang="en-US" sz="2000" dirty="0" smtClean="0"/>
              <a:t>.</a:t>
            </a:r>
          </a:p>
          <a:p>
            <a:r>
              <a:rPr lang="en-US" sz="2000" dirty="0" smtClean="0"/>
              <a:t>It </a:t>
            </a:r>
            <a:r>
              <a:rPr lang="en-US" sz="2000" dirty="0"/>
              <a:t>also contains methods that operate on entire collections, such as </a:t>
            </a:r>
            <a:r>
              <a:rPr lang="en-US" sz="2000" dirty="0" err="1"/>
              <a:t>boolean</a:t>
            </a:r>
            <a:r>
              <a:rPr lang="en-US" sz="2000" dirty="0"/>
              <a:t> </a:t>
            </a:r>
            <a:r>
              <a:rPr lang="en-US" sz="2000" dirty="0" err="1"/>
              <a:t>containsAll</a:t>
            </a:r>
            <a:r>
              <a:rPr lang="en-US" sz="2000" dirty="0"/>
              <a:t>(Collection&lt;?&gt; c), </a:t>
            </a:r>
            <a:r>
              <a:rPr lang="en-US" sz="2000" dirty="0" err="1"/>
              <a:t>boolean</a:t>
            </a:r>
            <a:r>
              <a:rPr lang="en-US" sz="2000" dirty="0"/>
              <a:t> </a:t>
            </a:r>
            <a:r>
              <a:rPr lang="en-US" sz="2000" dirty="0" err="1"/>
              <a:t>addAll</a:t>
            </a:r>
            <a:r>
              <a:rPr lang="en-US" sz="2000" dirty="0"/>
              <a:t>(Collection&lt;? extends E&gt; c), </a:t>
            </a:r>
            <a:r>
              <a:rPr lang="en-US" sz="2000" dirty="0" err="1"/>
              <a:t>boolean</a:t>
            </a:r>
            <a:r>
              <a:rPr lang="en-US" sz="2000" dirty="0"/>
              <a:t> </a:t>
            </a:r>
            <a:r>
              <a:rPr lang="en-US" sz="2000" dirty="0" err="1"/>
              <a:t>removeAll</a:t>
            </a:r>
            <a:r>
              <a:rPr lang="en-US" sz="2000" dirty="0"/>
              <a:t>(Collection&lt;?&gt; c), </a:t>
            </a:r>
            <a:r>
              <a:rPr lang="en-US" sz="2000" dirty="0" err="1"/>
              <a:t>boolean</a:t>
            </a:r>
            <a:r>
              <a:rPr lang="en-US" sz="2000" dirty="0"/>
              <a:t> </a:t>
            </a:r>
            <a:r>
              <a:rPr lang="en-US" sz="2000" dirty="0" err="1"/>
              <a:t>retainAll</a:t>
            </a:r>
            <a:r>
              <a:rPr lang="en-US" sz="2000" dirty="0"/>
              <a:t>(Collection&lt;?&gt; c), and void clear()</a:t>
            </a:r>
            <a:r>
              <a:rPr lang="en-US" sz="2000" dirty="0" smtClean="0"/>
              <a:t>.</a:t>
            </a:r>
          </a:p>
          <a:p>
            <a:r>
              <a:rPr lang="en-US" sz="2000" dirty="0"/>
              <a:t>Additional methods for array operations (such as Object[] </a:t>
            </a:r>
            <a:r>
              <a:rPr lang="en-US" sz="2000" dirty="0" err="1"/>
              <a:t>toArray</a:t>
            </a:r>
            <a:r>
              <a:rPr lang="en-US" sz="2000" dirty="0"/>
              <a:t>() and &lt;T&gt; T[] </a:t>
            </a:r>
            <a:r>
              <a:rPr lang="en-US" sz="2000" dirty="0" err="1"/>
              <a:t>toArray</a:t>
            </a:r>
            <a:r>
              <a:rPr lang="en-US" sz="2000" dirty="0"/>
              <a:t>(T[] a) exist as well</a:t>
            </a:r>
            <a:r>
              <a:rPr lang="en-US" sz="2000" dirty="0" smtClean="0"/>
              <a:t>.</a:t>
            </a:r>
          </a:p>
          <a:p>
            <a:r>
              <a:rPr lang="en-US" sz="2000" dirty="0" smtClean="0"/>
              <a:t>The </a:t>
            </a:r>
            <a:r>
              <a:rPr lang="en-US" sz="2000" dirty="0"/>
              <a:t>Collection interface does about what you'd expect given that a Collection represents a group of objects. It has methods that tell you how many elements are in the collection (size, </a:t>
            </a:r>
            <a:r>
              <a:rPr lang="en-US" sz="2000" dirty="0" err="1"/>
              <a:t>isEmpty</a:t>
            </a:r>
            <a:r>
              <a:rPr lang="en-US" sz="2000" dirty="0"/>
              <a:t>), methods that check whether a given object is in the collection (contains), methods that add and remove an element from the collection (add, remove), and methods that provide an iterator over the collection (iterator)</a:t>
            </a:r>
            <a:r>
              <a:rPr lang="en-US" sz="2000" dirty="0" smtClean="0"/>
              <a:t>.</a:t>
            </a:r>
          </a:p>
          <a:p>
            <a:pPr marL="0" indent="0">
              <a:buNone/>
            </a:pPr>
            <a:endParaRPr lang="en-US" sz="2000" dirty="0"/>
          </a:p>
          <a:p>
            <a:endParaRPr lang="en-US" sz="2000" dirty="0"/>
          </a:p>
        </p:txBody>
      </p:sp>
    </p:spTree>
    <p:extLst>
      <p:ext uri="{BB962C8B-B14F-4D97-AF65-F5344CB8AC3E}">
        <p14:creationId xmlns:p14="http://schemas.microsoft.com/office/powerpoint/2010/main" val="2088872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396" y="503238"/>
            <a:ext cx="8114617" cy="868362"/>
          </a:xfrm>
        </p:spPr>
        <p:txBody>
          <a:bodyPr/>
          <a:lstStyle/>
          <a:p>
            <a:pPr algn="l"/>
            <a:r>
              <a:rPr lang="en-US" dirty="0" smtClean="0">
                <a:latin typeface="Arial" charset="0"/>
                <a:ea typeface="Arial" charset="0"/>
                <a:cs typeface="Arial" charset="0"/>
              </a:rPr>
              <a:t>Recap: </a:t>
            </a:r>
            <a:r>
              <a:rPr lang="en-US" dirty="0" err="1" smtClean="0">
                <a:latin typeface="Arial" charset="0"/>
                <a:ea typeface="Arial" charset="0"/>
                <a:cs typeface="Arial" charset="0"/>
              </a:rPr>
              <a:t>HashMap</a:t>
            </a:r>
            <a:r>
              <a:rPr lang="en-US" dirty="0" smtClean="0">
                <a:latin typeface="Arial" charset="0"/>
                <a:ea typeface="Arial" charset="0"/>
                <a:cs typeface="Arial" charset="0"/>
              </a:rPr>
              <a:t> &amp; </a:t>
            </a:r>
            <a:r>
              <a:rPr lang="en-US" dirty="0" err="1" smtClean="0">
                <a:latin typeface="Arial" charset="0"/>
                <a:ea typeface="Arial" charset="0"/>
                <a:cs typeface="Arial" charset="0"/>
              </a:rPr>
              <a:t>Hashtable</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a:blip r:embed="rId2"/>
          <a:srcRect l="-4619" r="-4619"/>
          <a:stretch>
            <a:fillRect/>
          </a:stretch>
        </p:blipFill>
        <p:spPr>
          <a:xfrm>
            <a:off x="-264921" y="1326237"/>
            <a:ext cx="9591095" cy="5319132"/>
          </a:xfrm>
        </p:spPr>
      </p:pic>
      <p:sp>
        <p:nvSpPr>
          <p:cNvPr id="3" name="Oval 2"/>
          <p:cNvSpPr/>
          <p:nvPr/>
        </p:nvSpPr>
        <p:spPr>
          <a:xfrm>
            <a:off x="113396" y="2687632"/>
            <a:ext cx="1236021" cy="6010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5107821" y="4223539"/>
            <a:ext cx="1236021" cy="601033"/>
          </a:xfrm>
          <a:prstGeom prst="ellipse">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73884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03" y="510098"/>
            <a:ext cx="7313613" cy="868362"/>
          </a:xfrm>
        </p:spPr>
        <p:txBody>
          <a:bodyPr>
            <a:normAutofit/>
          </a:bodyPr>
          <a:lstStyle/>
          <a:p>
            <a:pPr algn="l"/>
            <a:r>
              <a:rPr lang="en-US" dirty="0" smtClean="0">
                <a:latin typeface="Arial" charset="0"/>
                <a:ea typeface="Arial" charset="0"/>
                <a:cs typeface="Arial" charset="0"/>
              </a:rPr>
              <a:t>Interface Collection&lt;E&gt;</a:t>
            </a:r>
            <a:endParaRPr lang="en-US" cap="none" dirty="0">
              <a:latin typeface="Arial" charset="0"/>
              <a:ea typeface="Arial" charset="0"/>
              <a:cs typeface="Arial" charset="0"/>
            </a:endParaRPr>
          </a:p>
        </p:txBody>
      </p:sp>
      <p:pic>
        <p:nvPicPr>
          <p:cNvPr id="4" name="Content Placeholder 3"/>
          <p:cNvPicPr>
            <a:picLocks noGrp="1" noChangeAspect="1"/>
          </p:cNvPicPr>
          <p:nvPr>
            <p:ph idx="1"/>
          </p:nvPr>
        </p:nvPicPr>
        <p:blipFill>
          <a:blip r:embed="rId3"/>
          <a:srcRect l="-19016" r="-19016"/>
          <a:stretch>
            <a:fillRect/>
          </a:stretch>
        </p:blipFill>
        <p:spPr/>
      </p:pic>
      <p:sp>
        <p:nvSpPr>
          <p:cNvPr id="5" name="Rectangle 4"/>
          <p:cNvSpPr/>
          <p:nvPr/>
        </p:nvSpPr>
        <p:spPr>
          <a:xfrm>
            <a:off x="426203" y="6158836"/>
            <a:ext cx="8237727" cy="646331"/>
          </a:xfrm>
          <a:prstGeom prst="rect">
            <a:avLst/>
          </a:prstGeom>
          <a:solidFill>
            <a:schemeClr val="tx1"/>
          </a:solidFill>
        </p:spPr>
        <p:txBody>
          <a:bodyPr wrap="square">
            <a:spAutoFit/>
          </a:bodyPr>
          <a:lstStyle/>
          <a:p>
            <a:r>
              <a:rPr lang="en-US" dirty="0" smtClean="0">
                <a:solidFill>
                  <a:schemeClr val="bg1"/>
                </a:solidFill>
              </a:rPr>
              <a:t>Related Reading: </a:t>
            </a:r>
            <a:r>
              <a:rPr lang="en-US" dirty="0" smtClean="0">
                <a:solidFill>
                  <a:schemeClr val="bg1"/>
                </a:solidFill>
                <a:hlinkClick r:id="rId4"/>
              </a:rPr>
              <a:t>https</a:t>
            </a:r>
            <a:r>
              <a:rPr lang="en-US" dirty="0">
                <a:solidFill>
                  <a:schemeClr val="bg1"/>
                </a:solidFill>
                <a:hlinkClick r:id="rId4"/>
              </a:rPr>
              <a:t>://docs.oracle.com/javase/7/docs/api/java/util/</a:t>
            </a:r>
            <a:r>
              <a:rPr lang="en-US" dirty="0" smtClean="0">
                <a:solidFill>
                  <a:schemeClr val="bg1"/>
                </a:solidFill>
                <a:hlinkClick r:id="rId4"/>
              </a:rPr>
              <a:t>Collection.html</a:t>
            </a:r>
            <a:endParaRPr lang="en-US" dirty="0" smtClean="0">
              <a:solidFill>
                <a:schemeClr val="bg1"/>
              </a:solidFill>
            </a:endParaRPr>
          </a:p>
          <a:p>
            <a:endParaRPr lang="en-US" dirty="0"/>
          </a:p>
        </p:txBody>
      </p:sp>
      <p:sp>
        <p:nvSpPr>
          <p:cNvPr id="6" name="Rectangle 5"/>
          <p:cNvSpPr/>
          <p:nvPr/>
        </p:nvSpPr>
        <p:spPr>
          <a:xfrm>
            <a:off x="216040" y="1425991"/>
            <a:ext cx="2097366" cy="923330"/>
          </a:xfrm>
          <a:prstGeom prst="rect">
            <a:avLst/>
          </a:prstGeom>
        </p:spPr>
        <p:txBody>
          <a:bodyPr wrap="square">
            <a:spAutoFit/>
          </a:bodyPr>
          <a:lstStyle/>
          <a:p>
            <a:r>
              <a:rPr lang="en-US" dirty="0"/>
              <a:t>E - the type of elements in this collection</a:t>
            </a:r>
          </a:p>
        </p:txBody>
      </p:sp>
      <p:sp>
        <p:nvSpPr>
          <p:cNvPr id="11" name="Line Callout 1 (Accent Bar) 10"/>
          <p:cNvSpPr/>
          <p:nvPr/>
        </p:nvSpPr>
        <p:spPr>
          <a:xfrm rot="10800000">
            <a:off x="1140248" y="2274239"/>
            <a:ext cx="1372006" cy="429645"/>
          </a:xfrm>
          <a:prstGeom prst="accentCallout1">
            <a:avLst>
              <a:gd name="adj1" fmla="val 18750"/>
              <a:gd name="adj2" fmla="val -8333"/>
              <a:gd name="adj3" fmla="val 53941"/>
              <a:gd name="adj4" fmla="val -43738"/>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1205139" y="2272998"/>
            <a:ext cx="1446169" cy="430887"/>
          </a:xfrm>
          <a:prstGeom prst="rect">
            <a:avLst/>
          </a:prstGeom>
        </p:spPr>
        <p:txBody>
          <a:bodyPr wrap="square">
            <a:spAutoFit/>
          </a:bodyPr>
          <a:lstStyle/>
          <a:p>
            <a:r>
              <a:rPr lang="en-US" sz="1100" dirty="0" smtClean="0">
                <a:solidFill>
                  <a:srgbClr val="FFFFFF"/>
                </a:solidFill>
              </a:rPr>
              <a:t>Additional method: </a:t>
            </a:r>
            <a:r>
              <a:rPr lang="en-US" sz="1100" dirty="0" err="1" smtClean="0">
                <a:solidFill>
                  <a:srgbClr val="FFFFFF"/>
                </a:solidFill>
              </a:rPr>
              <a:t>toArray</a:t>
            </a:r>
            <a:endParaRPr lang="en-US" sz="1100" dirty="0">
              <a:solidFill>
                <a:srgbClr val="FFFFFF"/>
              </a:solidFill>
            </a:endParaRPr>
          </a:p>
        </p:txBody>
      </p:sp>
      <p:sp>
        <p:nvSpPr>
          <p:cNvPr id="14" name="Line Callout 1 (Accent Bar) 13"/>
          <p:cNvSpPr/>
          <p:nvPr/>
        </p:nvSpPr>
        <p:spPr>
          <a:xfrm>
            <a:off x="7515286" y="1677159"/>
            <a:ext cx="1489158" cy="540897"/>
          </a:xfrm>
          <a:prstGeom prst="accentCallout1">
            <a:avLst>
              <a:gd name="adj1" fmla="val 18750"/>
              <a:gd name="adj2" fmla="val -8333"/>
              <a:gd name="adj3" fmla="val 65939"/>
              <a:gd name="adj4" fmla="val -73619"/>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Rectangle 14"/>
          <p:cNvSpPr/>
          <p:nvPr/>
        </p:nvSpPr>
        <p:spPr>
          <a:xfrm>
            <a:off x="7465768" y="1640075"/>
            <a:ext cx="1544012" cy="600164"/>
          </a:xfrm>
          <a:prstGeom prst="rect">
            <a:avLst/>
          </a:prstGeom>
        </p:spPr>
        <p:txBody>
          <a:bodyPr wrap="none">
            <a:spAutoFit/>
          </a:bodyPr>
          <a:lstStyle/>
          <a:p>
            <a:r>
              <a:rPr lang="en-US" sz="1100" dirty="0">
                <a:solidFill>
                  <a:schemeClr val="bg1"/>
                </a:solidFill>
                <a:hlinkClick r:id="rId5"/>
              </a:rPr>
              <a:t>remove(</a:t>
            </a:r>
            <a:r>
              <a:rPr lang="en-US" sz="1100" dirty="0" err="1">
                <a:solidFill>
                  <a:schemeClr val="bg1"/>
                </a:solidFill>
                <a:hlinkClick r:id="rId5"/>
              </a:rPr>
              <a:t>int</a:t>
            </a:r>
            <a:r>
              <a:rPr lang="en-US" sz="1100" dirty="0">
                <a:solidFill>
                  <a:schemeClr val="bg1"/>
                </a:solidFill>
                <a:hlinkClick r:id="rId5"/>
              </a:rPr>
              <a:t> index</a:t>
            </a:r>
            <a:r>
              <a:rPr lang="en-US" sz="1100" dirty="0" smtClean="0">
                <a:solidFill>
                  <a:schemeClr val="bg1"/>
                </a:solidFill>
                <a:hlinkClick r:id="rId5"/>
              </a:rPr>
              <a:t>)</a:t>
            </a:r>
          </a:p>
          <a:p>
            <a:r>
              <a:rPr lang="en-US" sz="1100" dirty="0">
                <a:solidFill>
                  <a:schemeClr val="bg1"/>
                </a:solidFill>
                <a:hlinkClick r:id="rId5"/>
              </a:rPr>
              <a:t>set(</a:t>
            </a:r>
            <a:r>
              <a:rPr lang="en-US" sz="1100" dirty="0" err="1">
                <a:solidFill>
                  <a:schemeClr val="bg1"/>
                </a:solidFill>
                <a:hlinkClick r:id="rId5"/>
              </a:rPr>
              <a:t>int</a:t>
            </a:r>
            <a:r>
              <a:rPr lang="en-US" sz="1100" dirty="0">
                <a:solidFill>
                  <a:schemeClr val="bg1"/>
                </a:solidFill>
                <a:hlinkClick r:id="rId5"/>
              </a:rPr>
              <a:t> index, E element</a:t>
            </a:r>
            <a:r>
              <a:rPr lang="en-US" sz="1100" dirty="0" smtClean="0">
                <a:solidFill>
                  <a:schemeClr val="bg1"/>
                </a:solidFill>
                <a:hlinkClick r:id="rId5"/>
              </a:rPr>
              <a:t>)</a:t>
            </a:r>
          </a:p>
          <a:p>
            <a:r>
              <a:rPr lang="en-US" sz="1100" dirty="0">
                <a:solidFill>
                  <a:schemeClr val="bg1"/>
                </a:solidFill>
                <a:hlinkClick r:id="rId5"/>
              </a:rPr>
              <a:t>get(</a:t>
            </a:r>
            <a:r>
              <a:rPr lang="en-US" sz="1100" dirty="0" err="1">
                <a:solidFill>
                  <a:schemeClr val="bg1"/>
                </a:solidFill>
                <a:hlinkClick r:id="rId5"/>
              </a:rPr>
              <a:t>int</a:t>
            </a:r>
            <a:r>
              <a:rPr lang="en-US" sz="1100" dirty="0">
                <a:solidFill>
                  <a:schemeClr val="bg1"/>
                </a:solidFill>
                <a:hlinkClick r:id="rId5"/>
              </a:rPr>
              <a:t> index)</a:t>
            </a:r>
            <a:endParaRPr lang="en-US" sz="1100" dirty="0">
              <a:solidFill>
                <a:schemeClr val="bg1"/>
              </a:solidFill>
            </a:endParaRPr>
          </a:p>
        </p:txBody>
      </p:sp>
    </p:spTree>
    <p:extLst>
      <p:ext uri="{BB962C8B-B14F-4D97-AF65-F5344CB8AC3E}">
        <p14:creationId xmlns:p14="http://schemas.microsoft.com/office/powerpoint/2010/main" val="6196407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38" y="503238"/>
            <a:ext cx="8005275" cy="868362"/>
          </a:xfrm>
        </p:spPr>
        <p:txBody>
          <a:bodyPr>
            <a:normAutofit/>
          </a:bodyPr>
          <a:lstStyle/>
          <a:p>
            <a:pPr algn="l"/>
            <a:r>
              <a:rPr lang="en-US" dirty="0" smtClean="0">
                <a:latin typeface="Arial" charset="0"/>
                <a:ea typeface="Arial" charset="0"/>
                <a:cs typeface="Arial" charset="0"/>
              </a:rPr>
              <a:t>Collection Interface cont</a:t>
            </a:r>
            <a:r>
              <a:rPr lang="en-US" dirty="0">
                <a:latin typeface="Arial" charset="0"/>
                <a:ea typeface="Arial" charset="0"/>
                <a:cs typeface="Arial" charset="0"/>
              </a:rPr>
              <a:t>.</a:t>
            </a:r>
          </a:p>
        </p:txBody>
      </p:sp>
      <p:sp>
        <p:nvSpPr>
          <p:cNvPr id="3" name="Content Placeholder 2"/>
          <p:cNvSpPr>
            <a:spLocks noGrp="1"/>
          </p:cNvSpPr>
          <p:nvPr>
            <p:ph idx="1"/>
          </p:nvPr>
        </p:nvSpPr>
        <p:spPr/>
        <p:txBody>
          <a:bodyPr>
            <a:normAutofit fontScale="77500" lnSpcReduction="20000"/>
          </a:bodyPr>
          <a:lstStyle/>
          <a:p>
            <a:r>
              <a:rPr lang="en-US" dirty="0" smtClean="0"/>
              <a:t>Add method</a:t>
            </a:r>
          </a:p>
          <a:p>
            <a:pPr lvl="1"/>
            <a:r>
              <a:rPr lang="en-US" dirty="0"/>
              <a:t>The add method is defined generally enough so that it makes sense for collections that allow duplicates as well as those that don't. It guarantees that the Collection will contain the specified element after the call completes, and returns true if the Collection changes as a result of the call. Similarly, the remove method is designed to remove a single instance of the specified element from the Collection, assuming that it contains the element to start with, and to return true if the Collection was modified as a result.</a:t>
            </a:r>
            <a:endParaRPr lang="en-US" dirty="0" smtClean="0"/>
          </a:p>
          <a:p>
            <a:r>
              <a:rPr lang="en-US" dirty="0" smtClean="0"/>
              <a:t>Traversing collections using</a:t>
            </a:r>
          </a:p>
          <a:p>
            <a:pPr lvl="1"/>
            <a:r>
              <a:rPr lang="en-US" u="sng" dirty="0" smtClean="0">
                <a:latin typeface="Arial"/>
                <a:cs typeface="Arial"/>
              </a:rPr>
              <a:t>for-each structure</a:t>
            </a:r>
          </a:p>
          <a:p>
            <a:pPr lvl="1"/>
            <a:r>
              <a:rPr lang="en-US" u="sng" dirty="0" smtClean="0">
                <a:latin typeface="Arial"/>
                <a:cs typeface="Arial"/>
              </a:rPr>
              <a:t>Iterators</a:t>
            </a:r>
          </a:p>
          <a:p>
            <a:pPr lvl="1"/>
            <a:r>
              <a:rPr lang="en-US" dirty="0"/>
              <a:t>aggregate operations (JDK8)</a:t>
            </a:r>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13329456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70" y="503238"/>
            <a:ext cx="8040444" cy="868362"/>
          </a:xfrm>
        </p:spPr>
        <p:txBody>
          <a:bodyPr>
            <a:normAutofit/>
          </a:bodyPr>
          <a:lstStyle/>
          <a:p>
            <a:pPr algn="l"/>
            <a:r>
              <a:rPr lang="en-US" dirty="0">
                <a:latin typeface="Arial" charset="0"/>
                <a:ea typeface="Arial" charset="0"/>
                <a:cs typeface="Arial" charset="0"/>
              </a:rPr>
              <a:t>Collection </a:t>
            </a:r>
            <a:r>
              <a:rPr lang="en-US" dirty="0" smtClean="0">
                <a:latin typeface="Arial" charset="0"/>
                <a:ea typeface="Arial" charset="0"/>
                <a:cs typeface="Arial" charset="0"/>
              </a:rPr>
              <a:t>Interface cont</a:t>
            </a:r>
            <a:r>
              <a:rPr lang="en-US" dirty="0">
                <a:latin typeface="Arial" charset="0"/>
                <a:ea typeface="Arial" charset="0"/>
                <a:cs typeface="Arial" charset="0"/>
              </a:rPr>
              <a:t>.</a:t>
            </a:r>
          </a:p>
        </p:txBody>
      </p:sp>
      <p:sp>
        <p:nvSpPr>
          <p:cNvPr id="3" name="Content Placeholder 2"/>
          <p:cNvSpPr>
            <a:spLocks noGrp="1"/>
          </p:cNvSpPr>
          <p:nvPr>
            <p:ph idx="1"/>
          </p:nvPr>
        </p:nvSpPr>
        <p:spPr/>
        <p:txBody>
          <a:bodyPr>
            <a:normAutofit fontScale="77500" lnSpcReduction="20000"/>
          </a:bodyPr>
          <a:lstStyle/>
          <a:p>
            <a:r>
              <a:rPr lang="en-US" dirty="0" err="1"/>
              <a:t>toArray</a:t>
            </a:r>
            <a:r>
              <a:rPr lang="en-US" dirty="0"/>
              <a:t> methods are provided as a bridge between collections and older APIs that expect arrays on input</a:t>
            </a:r>
            <a:r>
              <a:rPr lang="en-US" dirty="0" smtClean="0"/>
              <a:t>.</a:t>
            </a:r>
          </a:p>
          <a:p>
            <a:pPr lvl="1"/>
            <a:r>
              <a:rPr lang="en-US" dirty="0"/>
              <a:t>Object[] a = </a:t>
            </a:r>
            <a:r>
              <a:rPr lang="en-US" dirty="0" err="1"/>
              <a:t>c.toArray</a:t>
            </a:r>
            <a:r>
              <a:rPr lang="en-US" dirty="0"/>
              <a:t>();</a:t>
            </a:r>
            <a:endParaRPr lang="en-US" dirty="0" smtClean="0"/>
          </a:p>
          <a:p>
            <a:r>
              <a:rPr lang="en-US" dirty="0" smtClean="0"/>
              <a:t>Bulk operations</a:t>
            </a:r>
          </a:p>
          <a:p>
            <a:pPr lvl="1"/>
            <a:r>
              <a:rPr lang="en-US" dirty="0" err="1"/>
              <a:t>containsAll</a:t>
            </a:r>
            <a:r>
              <a:rPr lang="en-US" dirty="0"/>
              <a:t> — returns true if the target Collection contains all of the elements in the specified Collection. </a:t>
            </a:r>
            <a:endParaRPr lang="en-US" dirty="0" smtClean="0"/>
          </a:p>
          <a:p>
            <a:pPr lvl="1"/>
            <a:r>
              <a:rPr lang="en-US" dirty="0" err="1" smtClean="0"/>
              <a:t>addAll</a:t>
            </a:r>
            <a:r>
              <a:rPr lang="en-US" dirty="0" smtClean="0"/>
              <a:t> </a:t>
            </a:r>
            <a:r>
              <a:rPr lang="en-US" dirty="0"/>
              <a:t>— adds all of the elements in the specified Collection to the target Collection. </a:t>
            </a:r>
            <a:endParaRPr lang="en-US" dirty="0" smtClean="0"/>
          </a:p>
          <a:p>
            <a:pPr lvl="1"/>
            <a:r>
              <a:rPr lang="en-US" dirty="0" err="1" smtClean="0"/>
              <a:t>removeAll</a:t>
            </a:r>
            <a:r>
              <a:rPr lang="en-US" dirty="0" smtClean="0"/>
              <a:t> </a:t>
            </a:r>
            <a:r>
              <a:rPr lang="en-US" dirty="0"/>
              <a:t>— removes from the target Collection all of its elements that are also contained in the specified Collection. </a:t>
            </a:r>
            <a:endParaRPr lang="en-US" dirty="0" smtClean="0"/>
          </a:p>
          <a:p>
            <a:pPr lvl="1"/>
            <a:r>
              <a:rPr lang="en-US" dirty="0" smtClean="0"/>
              <a:t>clear </a:t>
            </a:r>
            <a:r>
              <a:rPr lang="en-US" dirty="0"/>
              <a:t>— removes all elements from the Collection. </a:t>
            </a:r>
            <a:endParaRPr lang="en-US" dirty="0" smtClean="0"/>
          </a:p>
          <a:p>
            <a:pPr lvl="1"/>
            <a:r>
              <a:rPr lang="en-US" dirty="0" smtClean="0"/>
              <a:t>The </a:t>
            </a:r>
            <a:r>
              <a:rPr lang="en-US" dirty="0" err="1"/>
              <a:t>addAll</a:t>
            </a:r>
            <a:r>
              <a:rPr lang="en-US" dirty="0"/>
              <a:t>, </a:t>
            </a:r>
            <a:r>
              <a:rPr lang="en-US" dirty="0" err="1"/>
              <a:t>removeAll</a:t>
            </a:r>
            <a:r>
              <a:rPr lang="en-US" dirty="0"/>
              <a:t>, and </a:t>
            </a:r>
            <a:r>
              <a:rPr lang="en-US" dirty="0" err="1"/>
              <a:t>retainAll</a:t>
            </a:r>
            <a:r>
              <a:rPr lang="en-US" dirty="0"/>
              <a:t> methods all return true if the target Collection was modified in the process of executing the operation.</a:t>
            </a:r>
          </a:p>
        </p:txBody>
      </p:sp>
    </p:spTree>
    <p:extLst>
      <p:ext uri="{BB962C8B-B14F-4D97-AF65-F5344CB8AC3E}">
        <p14:creationId xmlns:p14="http://schemas.microsoft.com/office/powerpoint/2010/main" val="11048609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03238"/>
            <a:ext cx="7923213" cy="868362"/>
          </a:xfrm>
        </p:spPr>
        <p:txBody>
          <a:bodyPr>
            <a:normAutofit/>
          </a:bodyPr>
          <a:lstStyle/>
          <a:p>
            <a:pPr algn="l"/>
            <a:r>
              <a:rPr lang="en-US" dirty="0" smtClean="0">
                <a:latin typeface="Arial" charset="0"/>
                <a:ea typeface="Arial" charset="0"/>
                <a:cs typeface="Arial" charset="0"/>
              </a:rPr>
              <a:t>Collection Interface cont</a:t>
            </a:r>
            <a:r>
              <a:rPr lang="en-US" dirty="0">
                <a:latin typeface="Arial" charset="0"/>
                <a:ea typeface="Arial" charset="0"/>
                <a:cs typeface="Arial" charset="0"/>
              </a:rPr>
              <a:t>.</a:t>
            </a:r>
            <a:endParaRPr lang="en-US" cap="none" dirty="0">
              <a:latin typeface="Arial" charset="0"/>
              <a:ea typeface="Arial" charset="0"/>
              <a:cs typeface="Arial" charset="0"/>
            </a:endParaRPr>
          </a:p>
        </p:txBody>
      </p:sp>
      <p:pic>
        <p:nvPicPr>
          <p:cNvPr id="4" name="Content Placeholder 3" descr="Screen Shot 2014-11-06 at 5.47.27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7703" t="7406" r="12119" b="8363"/>
          <a:stretch/>
        </p:blipFill>
        <p:spPr>
          <a:xfrm>
            <a:off x="914400" y="1371600"/>
            <a:ext cx="7313613" cy="4937685"/>
          </a:xfrm>
        </p:spPr>
      </p:pic>
    </p:spTree>
    <p:extLst>
      <p:ext uri="{BB962C8B-B14F-4D97-AF65-F5344CB8AC3E}">
        <p14:creationId xmlns:p14="http://schemas.microsoft.com/office/powerpoint/2010/main" val="1067733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204" y="503238"/>
            <a:ext cx="7801810" cy="868362"/>
          </a:xfrm>
        </p:spPr>
        <p:txBody>
          <a:bodyPr>
            <a:normAutofit/>
          </a:bodyPr>
          <a:lstStyle/>
          <a:p>
            <a:pPr algn="l"/>
            <a:r>
              <a:rPr lang="en-US" dirty="0" smtClean="0">
                <a:latin typeface="Arial" charset="0"/>
                <a:ea typeface="Arial" charset="0"/>
                <a:cs typeface="Arial" charset="0"/>
              </a:rPr>
              <a:t>Interface Collection&lt;E&gt;</a:t>
            </a:r>
            <a:endParaRPr lang="en-US" cap="none" dirty="0">
              <a:latin typeface="Arial" charset="0"/>
              <a:ea typeface="Arial" charset="0"/>
              <a:cs typeface="Arial" charset="0"/>
            </a:endParaRPr>
          </a:p>
        </p:txBody>
      </p:sp>
      <p:pic>
        <p:nvPicPr>
          <p:cNvPr id="4" name="Content Placeholder 3"/>
          <p:cNvPicPr>
            <a:picLocks noGrp="1" noChangeAspect="1"/>
          </p:cNvPicPr>
          <p:nvPr>
            <p:ph idx="1"/>
          </p:nvPr>
        </p:nvPicPr>
        <p:blipFill>
          <a:blip r:embed="rId3"/>
          <a:srcRect l="-19016" r="-19016"/>
          <a:stretch>
            <a:fillRect/>
          </a:stretch>
        </p:blipFill>
        <p:spPr/>
      </p:pic>
      <p:sp>
        <p:nvSpPr>
          <p:cNvPr id="5" name="Rectangle 4"/>
          <p:cNvSpPr/>
          <p:nvPr/>
        </p:nvSpPr>
        <p:spPr>
          <a:xfrm>
            <a:off x="426203" y="6158836"/>
            <a:ext cx="8237727" cy="646331"/>
          </a:xfrm>
          <a:prstGeom prst="rect">
            <a:avLst/>
          </a:prstGeom>
          <a:solidFill>
            <a:schemeClr val="tx1"/>
          </a:solidFill>
        </p:spPr>
        <p:txBody>
          <a:bodyPr wrap="square">
            <a:spAutoFit/>
          </a:bodyPr>
          <a:lstStyle/>
          <a:p>
            <a:r>
              <a:rPr lang="en-US" dirty="0" smtClean="0">
                <a:solidFill>
                  <a:schemeClr val="bg1"/>
                </a:solidFill>
              </a:rPr>
              <a:t>Related Reading: </a:t>
            </a:r>
            <a:r>
              <a:rPr lang="en-US" dirty="0" smtClean="0">
                <a:solidFill>
                  <a:schemeClr val="bg1"/>
                </a:solidFill>
                <a:hlinkClick r:id="rId4"/>
              </a:rPr>
              <a:t>https</a:t>
            </a:r>
            <a:r>
              <a:rPr lang="en-US" dirty="0">
                <a:solidFill>
                  <a:schemeClr val="bg1"/>
                </a:solidFill>
                <a:hlinkClick r:id="rId4"/>
              </a:rPr>
              <a:t>://docs.oracle.com/javase/7/docs/api/java/util/</a:t>
            </a:r>
            <a:r>
              <a:rPr lang="en-US" dirty="0" smtClean="0">
                <a:solidFill>
                  <a:schemeClr val="bg1"/>
                </a:solidFill>
                <a:hlinkClick r:id="rId4"/>
              </a:rPr>
              <a:t>Collection.html</a:t>
            </a:r>
            <a:endParaRPr lang="en-US" dirty="0" smtClean="0">
              <a:solidFill>
                <a:schemeClr val="bg1"/>
              </a:solidFill>
            </a:endParaRPr>
          </a:p>
          <a:p>
            <a:endParaRPr lang="en-US" dirty="0"/>
          </a:p>
        </p:txBody>
      </p:sp>
      <p:sp>
        <p:nvSpPr>
          <p:cNvPr id="6" name="Rectangle 5"/>
          <p:cNvSpPr/>
          <p:nvPr/>
        </p:nvSpPr>
        <p:spPr>
          <a:xfrm>
            <a:off x="216040" y="1425991"/>
            <a:ext cx="2097366" cy="923330"/>
          </a:xfrm>
          <a:prstGeom prst="rect">
            <a:avLst/>
          </a:prstGeom>
        </p:spPr>
        <p:txBody>
          <a:bodyPr wrap="square">
            <a:spAutoFit/>
          </a:bodyPr>
          <a:lstStyle/>
          <a:p>
            <a:r>
              <a:rPr lang="en-US" dirty="0"/>
              <a:t>E - the type of elements in this collection</a:t>
            </a:r>
          </a:p>
        </p:txBody>
      </p:sp>
      <p:sp>
        <p:nvSpPr>
          <p:cNvPr id="18" name="Oval 17"/>
          <p:cNvSpPr/>
          <p:nvPr/>
        </p:nvSpPr>
        <p:spPr>
          <a:xfrm>
            <a:off x="2095090" y="2697774"/>
            <a:ext cx="1232951" cy="871445"/>
          </a:xfrm>
          <a:prstGeom prst="ellipse">
            <a:avLst/>
          </a:prstGeom>
          <a:noFill/>
          <a:ln w="57150" cmpd="sng">
            <a:solidFill>
              <a:schemeClr val="accent2">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55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503238"/>
            <a:ext cx="7720013" cy="868362"/>
          </a:xfrm>
        </p:spPr>
        <p:txBody>
          <a:bodyPr>
            <a:normAutofit fontScale="90000"/>
          </a:bodyPr>
          <a:lstStyle/>
          <a:p>
            <a:pPr algn="l"/>
            <a:r>
              <a:rPr lang="en-US" sz="4000" dirty="0" smtClean="0">
                <a:latin typeface="Arial" charset="0"/>
                <a:ea typeface="Arial" charset="0"/>
                <a:cs typeface="Arial" charset="0"/>
              </a:rPr>
              <a:t>Implementation Differences within the Java Collection Framework</a:t>
            </a:r>
            <a:endParaRPr lang="en-US" sz="4000" dirty="0">
              <a:latin typeface="Arial" charset="0"/>
              <a:ea typeface="Arial" charset="0"/>
              <a:cs typeface="Arial" charset="0"/>
            </a:endParaRPr>
          </a:p>
        </p:txBody>
      </p:sp>
      <p:pic>
        <p:nvPicPr>
          <p:cNvPr id="4" name="Content Placeholder 3" descr="Screen Shot 2017-04-14 at 12.10.1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2301" t="35386" r="9225" b="32777"/>
          <a:stretch/>
        </p:blipFill>
        <p:spPr>
          <a:xfrm>
            <a:off x="796899" y="1852171"/>
            <a:ext cx="6875464" cy="2540124"/>
          </a:xfrm>
        </p:spPr>
      </p:pic>
      <p:sp>
        <p:nvSpPr>
          <p:cNvPr id="6" name="Rectangle 5"/>
          <p:cNvSpPr/>
          <p:nvPr/>
        </p:nvSpPr>
        <p:spPr>
          <a:xfrm>
            <a:off x="4119604" y="3015046"/>
            <a:ext cx="921926" cy="3574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00"/>
                </a:solidFill>
                <a:latin typeface="Calibri"/>
                <a:cs typeface="Calibri"/>
              </a:rPr>
              <a:t>TreeSet</a:t>
            </a:r>
            <a:endParaRPr lang="en-US" dirty="0">
              <a:solidFill>
                <a:srgbClr val="000000"/>
              </a:solidFill>
              <a:latin typeface="Calibri"/>
              <a:cs typeface="Calibri"/>
            </a:endParaRPr>
          </a:p>
        </p:txBody>
      </p:sp>
    </p:spTree>
    <p:extLst>
      <p:ext uri="{BB962C8B-B14F-4D97-AF65-F5344CB8AC3E}">
        <p14:creationId xmlns:p14="http://schemas.microsoft.com/office/powerpoint/2010/main" val="5669712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1</a:t>
            </a:r>
            <a:endParaRPr lang="en-US" dirty="0">
              <a:latin typeface="Arial" charset="0"/>
              <a:ea typeface="Arial" charset="0"/>
              <a:cs typeface="Arial" charset="0"/>
            </a:endParaRPr>
          </a:p>
        </p:txBody>
      </p:sp>
      <p:sp>
        <p:nvSpPr>
          <p:cNvPr id="4" name="Rectangle 3"/>
          <p:cNvSpPr/>
          <p:nvPr/>
        </p:nvSpPr>
        <p:spPr>
          <a:xfrm>
            <a:off x="231758" y="1371600"/>
            <a:ext cx="8912242" cy="4339650"/>
          </a:xfrm>
          <a:prstGeom prst="rect">
            <a:avLst/>
          </a:prstGeom>
        </p:spPr>
        <p:txBody>
          <a:bodyPr wrap="square">
            <a:spAutoFit/>
          </a:bodyPr>
          <a:lstStyle/>
          <a:p>
            <a:r>
              <a:rPr lang="en-US" sz="1200" dirty="0"/>
              <a:t>import </a:t>
            </a:r>
            <a:r>
              <a:rPr lang="en-US" sz="1200" dirty="0" err="1"/>
              <a:t>java.util.collections</a:t>
            </a:r>
            <a:r>
              <a:rPr lang="en-US" sz="1200" dirty="0"/>
              <a:t>.*; </a:t>
            </a:r>
            <a:endParaRPr lang="en-US" sz="1200" dirty="0" smtClean="0"/>
          </a:p>
          <a:p>
            <a:endParaRPr lang="en-US" sz="1200" dirty="0"/>
          </a:p>
          <a:p>
            <a:r>
              <a:rPr lang="en-US" sz="1200" dirty="0" smtClean="0"/>
              <a:t>public </a:t>
            </a:r>
            <a:r>
              <a:rPr lang="en-US" sz="1200" dirty="0"/>
              <a:t>class </a:t>
            </a:r>
            <a:r>
              <a:rPr lang="en-US" sz="1200" dirty="0" err="1" smtClean="0"/>
              <a:t>CollectionExample</a:t>
            </a:r>
            <a:r>
              <a:rPr lang="en-US" sz="1200" dirty="0" smtClean="0"/>
              <a:t> </a:t>
            </a:r>
            <a:r>
              <a:rPr lang="en-US" sz="1200" dirty="0"/>
              <a:t>{ </a:t>
            </a:r>
            <a:endParaRPr lang="en-US" sz="1200" dirty="0" smtClean="0"/>
          </a:p>
          <a:p>
            <a:r>
              <a:rPr lang="en-US" sz="1200" dirty="0"/>
              <a:t>	</a:t>
            </a:r>
            <a:r>
              <a:rPr lang="en-US" sz="1200" dirty="0" smtClean="0"/>
              <a:t>public </a:t>
            </a:r>
            <a:r>
              <a:rPr lang="en-US" sz="1200" dirty="0"/>
              <a:t>static void main( String </a:t>
            </a:r>
            <a:r>
              <a:rPr lang="en-US" sz="1200" dirty="0" smtClean="0"/>
              <a:t>[ ] </a:t>
            </a:r>
            <a:r>
              <a:rPr lang="en-US" sz="1200" dirty="0" err="1"/>
              <a:t>args</a:t>
            </a:r>
            <a:r>
              <a:rPr lang="en-US" sz="1200" dirty="0"/>
              <a:t> ) { </a:t>
            </a:r>
            <a:endParaRPr lang="en-US" sz="1200" dirty="0" smtClean="0"/>
          </a:p>
          <a:p>
            <a:r>
              <a:rPr lang="en-US" sz="1200" dirty="0"/>
              <a:t>	</a:t>
            </a:r>
            <a:r>
              <a:rPr lang="en-US" sz="1200" dirty="0" smtClean="0"/>
              <a:t>	/</a:t>
            </a:r>
            <a:r>
              <a:rPr lang="en-US" sz="1200" dirty="0"/>
              <a:t>/ </a:t>
            </a:r>
            <a:r>
              <a:rPr lang="en-US" sz="1200" dirty="0" err="1" smtClean="0"/>
              <a:t>creatintg</a:t>
            </a:r>
            <a:r>
              <a:rPr lang="en-US" sz="1200" dirty="0" smtClean="0"/>
              <a:t> </a:t>
            </a:r>
            <a:r>
              <a:rPr lang="en-US" sz="1200" dirty="0"/>
              <a:t>a collection </a:t>
            </a:r>
            <a:endParaRPr lang="en-US" sz="1200" dirty="0" smtClean="0"/>
          </a:p>
          <a:p>
            <a:r>
              <a:rPr lang="en-US" sz="1200" dirty="0"/>
              <a:t>	</a:t>
            </a:r>
            <a:r>
              <a:rPr lang="en-US" sz="1200" dirty="0" smtClean="0"/>
              <a:t>	</a:t>
            </a:r>
            <a:r>
              <a:rPr lang="en-US" sz="1200" dirty="0" err="1" smtClean="0"/>
              <a:t>HashSet</a:t>
            </a:r>
            <a:r>
              <a:rPr lang="en-US" sz="1200" dirty="0" smtClean="0"/>
              <a:t> </a:t>
            </a:r>
            <a:r>
              <a:rPr lang="en-US" sz="1200" dirty="0"/>
              <a:t>collection = new </a:t>
            </a:r>
            <a:r>
              <a:rPr lang="en-US" sz="1200" dirty="0" err="1"/>
              <a:t>HashSet</a:t>
            </a:r>
            <a:r>
              <a:rPr lang="en-US" sz="1200" dirty="0"/>
              <a:t>(); </a:t>
            </a:r>
            <a:endParaRPr lang="en-US" sz="1200" dirty="0" smtClean="0"/>
          </a:p>
          <a:p>
            <a:r>
              <a:rPr lang="en-US" sz="1200" dirty="0"/>
              <a:t>	</a:t>
            </a:r>
            <a:r>
              <a:rPr lang="en-US" sz="1200" dirty="0" smtClean="0"/>
              <a:t>	/</a:t>
            </a:r>
            <a:r>
              <a:rPr lang="en-US" sz="1200" dirty="0"/>
              <a:t>/ </a:t>
            </a:r>
            <a:r>
              <a:rPr lang="en-US" sz="1200" dirty="0" smtClean="0"/>
              <a:t>Adding three elements to collection </a:t>
            </a:r>
          </a:p>
          <a:p>
            <a:r>
              <a:rPr lang="en-US" sz="1200" dirty="0"/>
              <a:t>	</a:t>
            </a:r>
            <a:r>
              <a:rPr lang="en-US" sz="1200" dirty="0" smtClean="0"/>
              <a:t>	String </a:t>
            </a:r>
            <a:r>
              <a:rPr lang="en-US" sz="1200" dirty="0"/>
              <a:t>dog1 = "Max", dog2 = "Bailey", dog3 = "Harriet"; </a:t>
            </a:r>
            <a:endParaRPr lang="en-US" sz="1200" dirty="0" smtClean="0"/>
          </a:p>
          <a:p>
            <a:r>
              <a:rPr lang="en-US" sz="1200" dirty="0"/>
              <a:t>	</a:t>
            </a:r>
            <a:r>
              <a:rPr lang="en-US" sz="1200" dirty="0" smtClean="0"/>
              <a:t>	</a:t>
            </a:r>
            <a:r>
              <a:rPr lang="en-US" sz="1200" dirty="0" err="1" smtClean="0"/>
              <a:t>collection.add</a:t>
            </a:r>
            <a:r>
              <a:rPr lang="en-US" sz="1200" dirty="0"/>
              <a:t>( dog1 ); </a:t>
            </a:r>
            <a:r>
              <a:rPr lang="en-US" sz="1200" dirty="0" smtClean="0"/>
              <a:t>	</a:t>
            </a:r>
            <a:r>
              <a:rPr lang="en-US" sz="1200" dirty="0" err="1" smtClean="0"/>
              <a:t>collection.add</a:t>
            </a:r>
            <a:r>
              <a:rPr lang="en-US" sz="1200" dirty="0"/>
              <a:t>( dog2 ); </a:t>
            </a:r>
            <a:r>
              <a:rPr lang="en-US" sz="1200" dirty="0" smtClean="0"/>
              <a:t>	</a:t>
            </a:r>
            <a:r>
              <a:rPr lang="en-US" sz="1200" dirty="0" err="1" smtClean="0"/>
              <a:t>collection.add</a:t>
            </a:r>
            <a:r>
              <a:rPr lang="en-US" sz="1200" dirty="0"/>
              <a:t>( dog3 ); </a:t>
            </a:r>
            <a:endParaRPr lang="en-US" sz="1200" dirty="0" smtClean="0"/>
          </a:p>
          <a:p>
            <a:r>
              <a:rPr lang="en-US" sz="1200" dirty="0"/>
              <a:t>	</a:t>
            </a:r>
            <a:r>
              <a:rPr lang="en-US" sz="1200" dirty="0" smtClean="0"/>
              <a:t>	/</a:t>
            </a:r>
            <a:r>
              <a:rPr lang="en-US" sz="1200" dirty="0"/>
              <a:t>/ </a:t>
            </a:r>
            <a:r>
              <a:rPr lang="en-US" sz="1200" dirty="0" smtClean="0"/>
              <a:t>printing the size of collection </a:t>
            </a:r>
          </a:p>
          <a:p>
            <a:r>
              <a:rPr lang="en-US" sz="1200" dirty="0"/>
              <a:t>	</a:t>
            </a:r>
            <a:r>
              <a:rPr lang="en-US" sz="1200" dirty="0" smtClean="0"/>
              <a:t>	</a:t>
            </a:r>
            <a:r>
              <a:rPr lang="en-US" sz="1200" dirty="0" err="1" smtClean="0"/>
              <a:t>System.out.println</a:t>
            </a:r>
            <a:r>
              <a:rPr lang="en-US" sz="1200" dirty="0"/>
              <a:t>( "Collection created" + ", size=" + </a:t>
            </a:r>
            <a:r>
              <a:rPr lang="en-US" sz="1200" dirty="0" err="1"/>
              <a:t>collection.size</a:t>
            </a:r>
            <a:r>
              <a:rPr lang="en-US" sz="1200" dirty="0"/>
              <a:t>() + ", </a:t>
            </a:r>
            <a:r>
              <a:rPr lang="en-US" sz="1200" dirty="0" err="1"/>
              <a:t>isEmpty</a:t>
            </a:r>
            <a:r>
              <a:rPr lang="en-US" sz="1200" dirty="0"/>
              <a:t>=" + </a:t>
            </a:r>
            <a:r>
              <a:rPr lang="en-US" sz="1200" dirty="0" err="1"/>
              <a:t>collection.isEmpty</a:t>
            </a:r>
            <a:r>
              <a:rPr lang="en-US" sz="1200" dirty="0"/>
              <a:t>() ); </a:t>
            </a:r>
            <a:endParaRPr lang="en-US" sz="1200" dirty="0" smtClean="0"/>
          </a:p>
          <a:p>
            <a:r>
              <a:rPr lang="en-US" sz="1200" dirty="0"/>
              <a:t>	</a:t>
            </a:r>
            <a:r>
              <a:rPr lang="en-US" sz="1200" dirty="0" smtClean="0"/>
              <a:t>	/</a:t>
            </a:r>
            <a:r>
              <a:rPr lang="en-US" sz="1200" dirty="0"/>
              <a:t>/ </a:t>
            </a:r>
            <a:r>
              <a:rPr lang="en-US" sz="1200" dirty="0" smtClean="0"/>
              <a:t>checking containment</a:t>
            </a:r>
          </a:p>
          <a:p>
            <a:r>
              <a:rPr lang="en-US" sz="1200" dirty="0"/>
              <a:t>	</a:t>
            </a:r>
            <a:r>
              <a:rPr lang="en-US" sz="1200" dirty="0" smtClean="0"/>
              <a:t>	</a:t>
            </a:r>
            <a:r>
              <a:rPr lang="en-US" sz="1200" dirty="0" err="1" smtClean="0"/>
              <a:t>System.out.println</a:t>
            </a:r>
            <a:r>
              <a:rPr lang="en-US" sz="1200" dirty="0"/>
              <a:t>( "Collection contains " + dog3 + ": " + </a:t>
            </a:r>
            <a:r>
              <a:rPr lang="en-US" sz="1200" dirty="0" err="1"/>
              <a:t>collection.contains</a:t>
            </a:r>
            <a:r>
              <a:rPr lang="en-US" sz="1200" dirty="0"/>
              <a:t>( dog3 ) ); </a:t>
            </a:r>
            <a:endParaRPr lang="en-US" sz="1200" dirty="0" smtClean="0"/>
          </a:p>
          <a:p>
            <a:r>
              <a:rPr lang="en-US" sz="1200" dirty="0"/>
              <a:t>	</a:t>
            </a:r>
            <a:r>
              <a:rPr lang="en-US" sz="1200" dirty="0" smtClean="0"/>
              <a:t>	/</a:t>
            </a:r>
            <a:r>
              <a:rPr lang="en-US" sz="1200" dirty="0"/>
              <a:t>/ </a:t>
            </a:r>
            <a:r>
              <a:rPr lang="en-US" sz="1200" dirty="0" smtClean="0"/>
              <a:t>Enumeration</a:t>
            </a:r>
            <a:r>
              <a:rPr lang="en-US" sz="1200" dirty="0"/>
              <a:t>	</a:t>
            </a:r>
            <a:r>
              <a:rPr lang="en-US" sz="1200" dirty="0" smtClean="0"/>
              <a:t>	</a:t>
            </a:r>
          </a:p>
          <a:p>
            <a:r>
              <a:rPr lang="en-US" sz="1200" dirty="0" smtClean="0"/>
              <a:t>		</a:t>
            </a:r>
            <a:r>
              <a:rPr lang="en-US" sz="1200" dirty="0" err="1" smtClean="0"/>
              <a:t>System.out.println</a:t>
            </a:r>
            <a:r>
              <a:rPr lang="en-US" sz="1200" dirty="0" smtClean="0"/>
              <a:t>( “Unsorted collection enumeration starts:" ); </a:t>
            </a:r>
          </a:p>
          <a:p>
            <a:r>
              <a:rPr lang="en-US" sz="1200" dirty="0" smtClean="0"/>
              <a:t>		Iterator iterator = </a:t>
            </a:r>
            <a:r>
              <a:rPr lang="en-US" sz="1200" dirty="0" err="1" smtClean="0"/>
              <a:t>collection.iterator</a:t>
            </a:r>
            <a:r>
              <a:rPr lang="en-US" sz="1200" dirty="0" smtClean="0"/>
              <a:t>(); </a:t>
            </a:r>
          </a:p>
          <a:p>
            <a:r>
              <a:rPr lang="en-US" sz="1200" dirty="0"/>
              <a:t>	</a:t>
            </a:r>
            <a:r>
              <a:rPr lang="en-US" sz="1200" dirty="0" smtClean="0"/>
              <a:t>	while </a:t>
            </a:r>
            <a:r>
              <a:rPr lang="en-US" sz="1200" dirty="0"/>
              <a:t>( </a:t>
            </a:r>
            <a:r>
              <a:rPr lang="en-US" sz="1200" dirty="0" err="1"/>
              <a:t>iterator.hasNext</a:t>
            </a:r>
            <a:r>
              <a:rPr lang="en-US" sz="1200" dirty="0"/>
              <a:t>() ) </a:t>
            </a:r>
            <a:endParaRPr lang="en-US" sz="1200" dirty="0" smtClean="0"/>
          </a:p>
          <a:p>
            <a:r>
              <a:rPr lang="en-US" sz="1200" dirty="0"/>
              <a:t>	</a:t>
            </a:r>
            <a:r>
              <a:rPr lang="en-US" sz="1200" dirty="0" smtClean="0"/>
              <a:t>		</a:t>
            </a:r>
            <a:r>
              <a:rPr lang="en-US" sz="1200" dirty="0" err="1" smtClean="0"/>
              <a:t>System.out.println</a:t>
            </a:r>
            <a:r>
              <a:rPr lang="en-US" sz="1200" dirty="0"/>
              <a:t>( " " + </a:t>
            </a:r>
            <a:r>
              <a:rPr lang="en-US" sz="1200" dirty="0" err="1"/>
              <a:t>iterator.next</a:t>
            </a:r>
            <a:r>
              <a:rPr lang="en-US" sz="1200" dirty="0"/>
              <a:t>() ); </a:t>
            </a:r>
            <a:endParaRPr lang="en-US" sz="1200" dirty="0" smtClean="0"/>
          </a:p>
          <a:p>
            <a:r>
              <a:rPr lang="en-US" sz="1200" dirty="0"/>
              <a:t>	</a:t>
            </a:r>
            <a:r>
              <a:rPr lang="en-US" sz="1200" dirty="0" smtClean="0"/>
              <a:t>	/</a:t>
            </a:r>
            <a:r>
              <a:rPr lang="en-US" sz="1200" dirty="0"/>
              <a:t>/ Removing </a:t>
            </a:r>
            <a:r>
              <a:rPr lang="en-US" sz="1200" dirty="0" smtClean="0"/>
              <a:t>elements</a:t>
            </a:r>
          </a:p>
          <a:p>
            <a:r>
              <a:rPr lang="en-US" sz="1200" dirty="0"/>
              <a:t>	</a:t>
            </a:r>
            <a:r>
              <a:rPr lang="en-US" sz="1200" dirty="0" smtClean="0"/>
              <a:t>	</a:t>
            </a:r>
            <a:r>
              <a:rPr lang="en-US" sz="1200" dirty="0" err="1" smtClean="0"/>
              <a:t>collection.remove</a:t>
            </a:r>
            <a:r>
              <a:rPr lang="en-US" sz="1200" dirty="0"/>
              <a:t>( dog1 ); </a:t>
            </a:r>
            <a:endParaRPr lang="en-US" sz="1200" dirty="0" smtClean="0"/>
          </a:p>
          <a:p>
            <a:r>
              <a:rPr lang="en-US" sz="1200" dirty="0"/>
              <a:t>	</a:t>
            </a:r>
            <a:r>
              <a:rPr lang="en-US" sz="1200" dirty="0" smtClean="0"/>
              <a:t>	</a:t>
            </a:r>
            <a:r>
              <a:rPr lang="en-US" sz="1200" dirty="0" err="1" smtClean="0"/>
              <a:t>collection.clear</a:t>
            </a:r>
            <a:r>
              <a:rPr lang="en-US" sz="1200" dirty="0"/>
              <a:t>(); </a:t>
            </a:r>
            <a:endParaRPr lang="en-US" sz="1200" dirty="0" smtClean="0"/>
          </a:p>
          <a:p>
            <a:r>
              <a:rPr lang="en-US" sz="1200" dirty="0"/>
              <a:t>	</a:t>
            </a:r>
            <a:r>
              <a:rPr lang="en-US" sz="1200" dirty="0" smtClean="0"/>
              <a:t>	} </a:t>
            </a:r>
            <a:r>
              <a:rPr lang="en-US" sz="1200" dirty="0"/>
              <a:t>//end of </a:t>
            </a:r>
            <a:r>
              <a:rPr lang="en-US" sz="1200" dirty="0" smtClean="0"/>
              <a:t>method main </a:t>
            </a:r>
          </a:p>
          <a:p>
            <a:r>
              <a:rPr lang="en-US" sz="1200" dirty="0"/>
              <a:t>	</a:t>
            </a:r>
            <a:r>
              <a:rPr lang="en-US" sz="1200" dirty="0" smtClean="0"/>
              <a:t>} //end of class </a:t>
            </a:r>
            <a:r>
              <a:rPr lang="en-US" sz="1200" dirty="0" err="1" smtClean="0"/>
              <a:t>CollectionExample</a:t>
            </a:r>
            <a:endParaRPr lang="en-US" sz="1200" dirty="0"/>
          </a:p>
        </p:txBody>
      </p:sp>
      <p:sp>
        <p:nvSpPr>
          <p:cNvPr id="5" name="Rectangle 4"/>
          <p:cNvSpPr/>
          <p:nvPr/>
        </p:nvSpPr>
        <p:spPr>
          <a:xfrm>
            <a:off x="1223681" y="6189372"/>
            <a:ext cx="7703626"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sz="1400" dirty="0" smtClean="0"/>
              <a:t>Related Reading: </a:t>
            </a:r>
            <a:r>
              <a:rPr lang="en-US" sz="1400" dirty="0" smtClean="0">
                <a:hlinkClick r:id="rId3"/>
              </a:rPr>
              <a:t>https</a:t>
            </a:r>
            <a:r>
              <a:rPr lang="en-US" sz="1400" dirty="0">
                <a:hlinkClick r:id="rId3"/>
              </a:rPr>
              <a:t>://docs.oracle.com/javase/7/docs/api/java/util/</a:t>
            </a:r>
            <a:r>
              <a:rPr lang="en-US" sz="1400" dirty="0" smtClean="0">
                <a:hlinkClick r:id="rId3"/>
              </a:rPr>
              <a:t>HashSet.html</a:t>
            </a:r>
            <a:endParaRPr lang="en-US" sz="1400" dirty="0" smtClean="0"/>
          </a:p>
          <a:p>
            <a:endParaRPr lang="en-US" sz="1400" dirty="0"/>
          </a:p>
        </p:txBody>
      </p:sp>
    </p:spTree>
    <p:extLst>
      <p:ext uri="{BB962C8B-B14F-4D97-AF65-F5344CB8AC3E}">
        <p14:creationId xmlns:p14="http://schemas.microsoft.com/office/powerpoint/2010/main" val="1824644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Exercise 1</a:t>
            </a:r>
            <a:endParaRPr lang="en-US" dirty="0">
              <a:latin typeface="Arial" charset="0"/>
              <a:ea typeface="Arial" charset="0"/>
              <a:cs typeface="Arial" charset="0"/>
            </a:endParaRPr>
          </a:p>
        </p:txBody>
      </p:sp>
      <p:sp>
        <p:nvSpPr>
          <p:cNvPr id="4" name="Rectangle 3"/>
          <p:cNvSpPr/>
          <p:nvPr/>
        </p:nvSpPr>
        <p:spPr>
          <a:xfrm>
            <a:off x="313820" y="1371600"/>
            <a:ext cx="8912242" cy="4339650"/>
          </a:xfrm>
          <a:prstGeom prst="rect">
            <a:avLst/>
          </a:prstGeom>
        </p:spPr>
        <p:txBody>
          <a:bodyPr wrap="square">
            <a:spAutoFit/>
          </a:bodyPr>
          <a:lstStyle/>
          <a:p>
            <a:r>
              <a:rPr lang="en-US" sz="1200" dirty="0"/>
              <a:t>import </a:t>
            </a:r>
            <a:r>
              <a:rPr lang="en-US" sz="1200" dirty="0" err="1"/>
              <a:t>java.util.collections</a:t>
            </a:r>
            <a:r>
              <a:rPr lang="en-US" sz="1200" dirty="0"/>
              <a:t>.*; </a:t>
            </a:r>
            <a:endParaRPr lang="en-US" sz="1200" dirty="0" smtClean="0"/>
          </a:p>
          <a:p>
            <a:endParaRPr lang="en-US" sz="1200" dirty="0"/>
          </a:p>
          <a:p>
            <a:r>
              <a:rPr lang="en-US" sz="1200" dirty="0" smtClean="0"/>
              <a:t>public </a:t>
            </a:r>
            <a:r>
              <a:rPr lang="en-US" sz="1200" dirty="0"/>
              <a:t>class </a:t>
            </a:r>
            <a:r>
              <a:rPr lang="en-US" sz="1200" dirty="0" err="1" smtClean="0"/>
              <a:t>CollectionExample</a:t>
            </a:r>
            <a:r>
              <a:rPr lang="en-US" sz="1200" dirty="0" smtClean="0"/>
              <a:t> </a:t>
            </a:r>
            <a:r>
              <a:rPr lang="en-US" sz="1200" dirty="0"/>
              <a:t>{ </a:t>
            </a:r>
            <a:endParaRPr lang="en-US" sz="1200" dirty="0" smtClean="0"/>
          </a:p>
          <a:p>
            <a:r>
              <a:rPr lang="en-US" sz="1200" dirty="0"/>
              <a:t>	</a:t>
            </a:r>
            <a:r>
              <a:rPr lang="en-US" sz="1200" dirty="0" smtClean="0"/>
              <a:t>public </a:t>
            </a:r>
            <a:r>
              <a:rPr lang="en-US" sz="1200" dirty="0"/>
              <a:t>static void main( String </a:t>
            </a:r>
            <a:r>
              <a:rPr lang="en-US" sz="1200" dirty="0" smtClean="0"/>
              <a:t>[ ] </a:t>
            </a:r>
            <a:r>
              <a:rPr lang="en-US" sz="1200" dirty="0" err="1"/>
              <a:t>args</a:t>
            </a:r>
            <a:r>
              <a:rPr lang="en-US" sz="1200" dirty="0"/>
              <a:t> ) { </a:t>
            </a:r>
            <a:endParaRPr lang="en-US" sz="1200" dirty="0" smtClean="0"/>
          </a:p>
          <a:p>
            <a:r>
              <a:rPr lang="en-US" sz="1200" dirty="0"/>
              <a:t>	</a:t>
            </a:r>
            <a:r>
              <a:rPr lang="en-US" sz="1200" dirty="0" smtClean="0"/>
              <a:t>	/</a:t>
            </a:r>
            <a:r>
              <a:rPr lang="en-US" sz="1200" dirty="0"/>
              <a:t>/ </a:t>
            </a:r>
            <a:r>
              <a:rPr lang="en-US" sz="1200" dirty="0" err="1" smtClean="0"/>
              <a:t>creatintg</a:t>
            </a:r>
            <a:r>
              <a:rPr lang="en-US" sz="1200" dirty="0" smtClean="0"/>
              <a:t> </a:t>
            </a:r>
            <a:r>
              <a:rPr lang="en-US" sz="1200" dirty="0"/>
              <a:t>a collection </a:t>
            </a:r>
            <a:endParaRPr lang="en-US" sz="1200" dirty="0" smtClean="0"/>
          </a:p>
          <a:p>
            <a:r>
              <a:rPr lang="en-US" sz="1200" dirty="0"/>
              <a:t>	</a:t>
            </a:r>
            <a:r>
              <a:rPr lang="en-US" sz="1200" dirty="0" smtClean="0"/>
              <a:t>	</a:t>
            </a:r>
            <a:r>
              <a:rPr lang="en-US" sz="1200" b="1" u="sng" dirty="0" err="1" smtClean="0">
                <a:solidFill>
                  <a:srgbClr val="FF0000"/>
                </a:solidFill>
              </a:rPr>
              <a:t>HashSet</a:t>
            </a:r>
            <a:r>
              <a:rPr lang="en-US" sz="1200" dirty="0" smtClean="0">
                <a:solidFill>
                  <a:srgbClr val="FF0000"/>
                </a:solidFill>
              </a:rPr>
              <a:t> </a:t>
            </a:r>
            <a:r>
              <a:rPr lang="en-US" sz="1200" dirty="0"/>
              <a:t>collection = new </a:t>
            </a:r>
            <a:r>
              <a:rPr lang="en-US" sz="1200" b="1" u="sng" dirty="0" err="1">
                <a:solidFill>
                  <a:srgbClr val="FF0000"/>
                </a:solidFill>
              </a:rPr>
              <a:t>HashSet</a:t>
            </a:r>
            <a:r>
              <a:rPr lang="en-US" sz="1200" dirty="0"/>
              <a:t>(); </a:t>
            </a:r>
            <a:endParaRPr lang="en-US" sz="1200" dirty="0" smtClean="0"/>
          </a:p>
          <a:p>
            <a:r>
              <a:rPr lang="en-US" sz="1200" dirty="0"/>
              <a:t>	</a:t>
            </a:r>
            <a:r>
              <a:rPr lang="en-US" sz="1200" dirty="0" smtClean="0"/>
              <a:t>	/</a:t>
            </a:r>
            <a:r>
              <a:rPr lang="en-US" sz="1200" dirty="0"/>
              <a:t>/ </a:t>
            </a:r>
            <a:r>
              <a:rPr lang="en-US" sz="1200" dirty="0" smtClean="0"/>
              <a:t>Adding three elements to collection </a:t>
            </a:r>
          </a:p>
          <a:p>
            <a:r>
              <a:rPr lang="en-US" sz="1200" dirty="0"/>
              <a:t>	</a:t>
            </a:r>
            <a:r>
              <a:rPr lang="en-US" sz="1200" dirty="0" smtClean="0"/>
              <a:t>	String </a:t>
            </a:r>
            <a:r>
              <a:rPr lang="en-US" sz="1200" dirty="0"/>
              <a:t>dog1 = "Max", dog2 = "Bailey", dog3 = "Harriet"; </a:t>
            </a:r>
            <a:endParaRPr lang="en-US" sz="1200" dirty="0" smtClean="0"/>
          </a:p>
          <a:p>
            <a:r>
              <a:rPr lang="en-US" sz="1200" dirty="0"/>
              <a:t>	</a:t>
            </a:r>
            <a:r>
              <a:rPr lang="en-US" sz="1200" dirty="0" smtClean="0"/>
              <a:t>	</a:t>
            </a:r>
            <a:r>
              <a:rPr lang="en-US" sz="1200" dirty="0" err="1" smtClean="0"/>
              <a:t>collection.add</a:t>
            </a:r>
            <a:r>
              <a:rPr lang="en-US" sz="1200" dirty="0"/>
              <a:t>( dog1 ); </a:t>
            </a:r>
            <a:r>
              <a:rPr lang="en-US" sz="1200" dirty="0" smtClean="0"/>
              <a:t>	</a:t>
            </a:r>
            <a:r>
              <a:rPr lang="en-US" sz="1200" dirty="0" err="1" smtClean="0"/>
              <a:t>collection.add</a:t>
            </a:r>
            <a:r>
              <a:rPr lang="en-US" sz="1200" dirty="0"/>
              <a:t>( dog2 ); </a:t>
            </a:r>
            <a:r>
              <a:rPr lang="en-US" sz="1200" dirty="0" smtClean="0"/>
              <a:t>	</a:t>
            </a:r>
            <a:r>
              <a:rPr lang="en-US" sz="1200" dirty="0" err="1" smtClean="0"/>
              <a:t>collection.add</a:t>
            </a:r>
            <a:r>
              <a:rPr lang="en-US" sz="1200" dirty="0"/>
              <a:t>( dog3 ); </a:t>
            </a:r>
            <a:endParaRPr lang="en-US" sz="1200" dirty="0" smtClean="0"/>
          </a:p>
          <a:p>
            <a:r>
              <a:rPr lang="en-US" sz="1200" dirty="0"/>
              <a:t>	</a:t>
            </a:r>
            <a:r>
              <a:rPr lang="en-US" sz="1200" dirty="0" smtClean="0"/>
              <a:t>	/</a:t>
            </a:r>
            <a:r>
              <a:rPr lang="en-US" sz="1200" dirty="0"/>
              <a:t>/ </a:t>
            </a:r>
            <a:r>
              <a:rPr lang="en-US" sz="1200" dirty="0" smtClean="0"/>
              <a:t>printing the size of collection </a:t>
            </a:r>
          </a:p>
          <a:p>
            <a:r>
              <a:rPr lang="en-US" sz="1200" dirty="0"/>
              <a:t>	</a:t>
            </a:r>
            <a:r>
              <a:rPr lang="en-US" sz="1200" dirty="0" smtClean="0"/>
              <a:t>	</a:t>
            </a:r>
            <a:r>
              <a:rPr lang="en-US" sz="1200" dirty="0" err="1" smtClean="0"/>
              <a:t>System.out.println</a:t>
            </a:r>
            <a:r>
              <a:rPr lang="en-US" sz="1200" dirty="0"/>
              <a:t>( "Collection created" + ", size=" + </a:t>
            </a:r>
            <a:r>
              <a:rPr lang="en-US" sz="1200" dirty="0" err="1"/>
              <a:t>collection.size</a:t>
            </a:r>
            <a:r>
              <a:rPr lang="en-US" sz="1200" dirty="0"/>
              <a:t>() + ", </a:t>
            </a:r>
            <a:r>
              <a:rPr lang="en-US" sz="1200" dirty="0" err="1"/>
              <a:t>isEmpty</a:t>
            </a:r>
            <a:r>
              <a:rPr lang="en-US" sz="1200" dirty="0"/>
              <a:t>=" + </a:t>
            </a:r>
            <a:r>
              <a:rPr lang="en-US" sz="1200" dirty="0" err="1"/>
              <a:t>collection.isEmpty</a:t>
            </a:r>
            <a:r>
              <a:rPr lang="en-US" sz="1200" dirty="0"/>
              <a:t>() ); </a:t>
            </a:r>
            <a:endParaRPr lang="en-US" sz="1200" dirty="0" smtClean="0"/>
          </a:p>
          <a:p>
            <a:r>
              <a:rPr lang="en-US" sz="1200" dirty="0"/>
              <a:t>	</a:t>
            </a:r>
            <a:r>
              <a:rPr lang="en-US" sz="1200" dirty="0" smtClean="0"/>
              <a:t>	/</a:t>
            </a:r>
            <a:r>
              <a:rPr lang="en-US" sz="1200" dirty="0"/>
              <a:t>/ </a:t>
            </a:r>
            <a:r>
              <a:rPr lang="en-US" sz="1200" dirty="0" smtClean="0"/>
              <a:t>checking containment</a:t>
            </a:r>
          </a:p>
          <a:p>
            <a:r>
              <a:rPr lang="en-US" sz="1200" dirty="0"/>
              <a:t>	</a:t>
            </a:r>
            <a:r>
              <a:rPr lang="en-US" sz="1200" dirty="0" smtClean="0"/>
              <a:t>	</a:t>
            </a:r>
            <a:r>
              <a:rPr lang="en-US" sz="1200" dirty="0" err="1" smtClean="0"/>
              <a:t>System.out.println</a:t>
            </a:r>
            <a:r>
              <a:rPr lang="en-US" sz="1200" dirty="0"/>
              <a:t>( "Collection contains " + dog3 + ": " + </a:t>
            </a:r>
            <a:r>
              <a:rPr lang="en-US" sz="1200" dirty="0" err="1"/>
              <a:t>collection.contains</a:t>
            </a:r>
            <a:r>
              <a:rPr lang="en-US" sz="1200" dirty="0"/>
              <a:t>( dog3 ) ); </a:t>
            </a:r>
            <a:endParaRPr lang="en-US" sz="1200" dirty="0" smtClean="0"/>
          </a:p>
          <a:p>
            <a:r>
              <a:rPr lang="en-US" sz="1200" dirty="0"/>
              <a:t>	</a:t>
            </a:r>
            <a:r>
              <a:rPr lang="en-US" sz="1200" dirty="0" smtClean="0"/>
              <a:t>	/</a:t>
            </a:r>
            <a:r>
              <a:rPr lang="en-US" sz="1200" dirty="0"/>
              <a:t>/ </a:t>
            </a:r>
            <a:r>
              <a:rPr lang="en-US" sz="1200" dirty="0" smtClean="0"/>
              <a:t>Enumeration</a:t>
            </a:r>
            <a:r>
              <a:rPr lang="en-US" sz="1200" dirty="0"/>
              <a:t>	</a:t>
            </a:r>
            <a:r>
              <a:rPr lang="en-US" sz="1200" dirty="0" smtClean="0"/>
              <a:t>	</a:t>
            </a:r>
          </a:p>
          <a:p>
            <a:r>
              <a:rPr lang="en-US" sz="1200" dirty="0" smtClean="0"/>
              <a:t>		</a:t>
            </a:r>
            <a:r>
              <a:rPr lang="en-US" sz="1200" dirty="0" err="1" smtClean="0"/>
              <a:t>System.out.println</a:t>
            </a:r>
            <a:r>
              <a:rPr lang="en-US" sz="1200" dirty="0" smtClean="0"/>
              <a:t>( “Unsorted collection enumeration starts:" ); </a:t>
            </a:r>
          </a:p>
          <a:p>
            <a:r>
              <a:rPr lang="en-US" sz="1200" dirty="0" smtClean="0"/>
              <a:t>		Iterator iterator = </a:t>
            </a:r>
            <a:r>
              <a:rPr lang="en-US" sz="1200" dirty="0" err="1" smtClean="0"/>
              <a:t>collection.iterator</a:t>
            </a:r>
            <a:r>
              <a:rPr lang="en-US" sz="1200" dirty="0" smtClean="0"/>
              <a:t>(); </a:t>
            </a:r>
          </a:p>
          <a:p>
            <a:r>
              <a:rPr lang="en-US" sz="1200" dirty="0"/>
              <a:t>	</a:t>
            </a:r>
            <a:r>
              <a:rPr lang="en-US" sz="1200" dirty="0" smtClean="0"/>
              <a:t>	while </a:t>
            </a:r>
            <a:r>
              <a:rPr lang="en-US" sz="1200" dirty="0"/>
              <a:t>( </a:t>
            </a:r>
            <a:r>
              <a:rPr lang="en-US" sz="1200" dirty="0" err="1"/>
              <a:t>iterator.hasNext</a:t>
            </a:r>
            <a:r>
              <a:rPr lang="en-US" sz="1200" dirty="0"/>
              <a:t>() ) </a:t>
            </a:r>
            <a:endParaRPr lang="en-US" sz="1200" dirty="0" smtClean="0"/>
          </a:p>
          <a:p>
            <a:r>
              <a:rPr lang="en-US" sz="1200" dirty="0"/>
              <a:t>	</a:t>
            </a:r>
            <a:r>
              <a:rPr lang="en-US" sz="1200" dirty="0" smtClean="0"/>
              <a:t>		</a:t>
            </a:r>
            <a:r>
              <a:rPr lang="en-US" sz="1200" dirty="0" err="1" smtClean="0"/>
              <a:t>System.out.println</a:t>
            </a:r>
            <a:r>
              <a:rPr lang="en-US" sz="1200" dirty="0"/>
              <a:t>( " " + </a:t>
            </a:r>
            <a:r>
              <a:rPr lang="en-US" sz="1200" dirty="0" err="1"/>
              <a:t>iterator.next</a:t>
            </a:r>
            <a:r>
              <a:rPr lang="en-US" sz="1200" dirty="0"/>
              <a:t>() ); </a:t>
            </a:r>
            <a:endParaRPr lang="en-US" sz="1200" dirty="0" smtClean="0"/>
          </a:p>
          <a:p>
            <a:r>
              <a:rPr lang="en-US" sz="1200" dirty="0"/>
              <a:t>	</a:t>
            </a:r>
            <a:r>
              <a:rPr lang="en-US" sz="1200" dirty="0" smtClean="0"/>
              <a:t>	/</a:t>
            </a:r>
            <a:r>
              <a:rPr lang="en-US" sz="1200" dirty="0"/>
              <a:t>/ Removing </a:t>
            </a:r>
            <a:r>
              <a:rPr lang="en-US" sz="1200" dirty="0" smtClean="0"/>
              <a:t>elements</a:t>
            </a:r>
          </a:p>
          <a:p>
            <a:r>
              <a:rPr lang="en-US" sz="1200" dirty="0"/>
              <a:t>	</a:t>
            </a:r>
            <a:r>
              <a:rPr lang="en-US" sz="1200" dirty="0" smtClean="0"/>
              <a:t>	</a:t>
            </a:r>
            <a:r>
              <a:rPr lang="en-US" sz="1200" dirty="0" err="1" smtClean="0"/>
              <a:t>collection.remove</a:t>
            </a:r>
            <a:r>
              <a:rPr lang="en-US" sz="1200" dirty="0"/>
              <a:t>( dog1 ); </a:t>
            </a:r>
            <a:endParaRPr lang="en-US" sz="1200" dirty="0" smtClean="0"/>
          </a:p>
          <a:p>
            <a:r>
              <a:rPr lang="en-US" sz="1200" dirty="0"/>
              <a:t>	</a:t>
            </a:r>
            <a:r>
              <a:rPr lang="en-US" sz="1200" dirty="0" smtClean="0"/>
              <a:t>	</a:t>
            </a:r>
            <a:r>
              <a:rPr lang="en-US" sz="1200" dirty="0" err="1" smtClean="0"/>
              <a:t>collection.clear</a:t>
            </a:r>
            <a:r>
              <a:rPr lang="en-US" sz="1200" dirty="0"/>
              <a:t>(); </a:t>
            </a:r>
            <a:endParaRPr lang="en-US" sz="1200" dirty="0" smtClean="0"/>
          </a:p>
          <a:p>
            <a:r>
              <a:rPr lang="en-US" sz="1200" dirty="0"/>
              <a:t>	</a:t>
            </a:r>
            <a:r>
              <a:rPr lang="en-US" sz="1200" dirty="0" smtClean="0"/>
              <a:t>	} </a:t>
            </a:r>
            <a:r>
              <a:rPr lang="en-US" sz="1200" dirty="0"/>
              <a:t>//end of </a:t>
            </a:r>
            <a:r>
              <a:rPr lang="en-US" sz="1200" dirty="0" smtClean="0"/>
              <a:t>method main </a:t>
            </a:r>
          </a:p>
          <a:p>
            <a:r>
              <a:rPr lang="en-US" sz="1200" dirty="0"/>
              <a:t>	</a:t>
            </a:r>
            <a:r>
              <a:rPr lang="en-US" sz="1200" dirty="0" smtClean="0"/>
              <a:t>} //end of class </a:t>
            </a:r>
            <a:r>
              <a:rPr lang="en-US" sz="1200" dirty="0" err="1" smtClean="0"/>
              <a:t>CollectionExample</a:t>
            </a:r>
            <a:endParaRPr lang="en-US" sz="1200" dirty="0"/>
          </a:p>
        </p:txBody>
      </p:sp>
      <p:sp>
        <p:nvSpPr>
          <p:cNvPr id="5" name="Rectangle 4"/>
          <p:cNvSpPr/>
          <p:nvPr/>
        </p:nvSpPr>
        <p:spPr>
          <a:xfrm>
            <a:off x="1232951" y="6189372"/>
            <a:ext cx="7703626"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r>
              <a:rPr lang="en-US" sz="1400" dirty="0"/>
              <a:t>Related Reading</a:t>
            </a:r>
            <a:r>
              <a:rPr lang="en-US" sz="1400" dirty="0" smtClean="0"/>
              <a:t>: </a:t>
            </a:r>
            <a:r>
              <a:rPr lang="en-US" sz="1400" dirty="0" smtClean="0">
                <a:hlinkClick r:id="rId3"/>
              </a:rPr>
              <a:t>https</a:t>
            </a:r>
            <a:r>
              <a:rPr lang="en-US" sz="1400" dirty="0">
                <a:hlinkClick r:id="rId3"/>
              </a:rPr>
              <a:t>://docs.oracle.com/javase/7/docs/api/java/util/</a:t>
            </a:r>
            <a:r>
              <a:rPr lang="en-US" sz="1400" dirty="0" smtClean="0">
                <a:hlinkClick r:id="rId3"/>
              </a:rPr>
              <a:t>Vector.html</a:t>
            </a:r>
            <a:endParaRPr lang="en-US" sz="1400" dirty="0" smtClean="0"/>
          </a:p>
          <a:p>
            <a:endParaRPr lang="en-US" sz="1400" dirty="0" smtClean="0"/>
          </a:p>
        </p:txBody>
      </p:sp>
      <p:sp>
        <p:nvSpPr>
          <p:cNvPr id="3" name="TextBox 2"/>
          <p:cNvSpPr txBox="1"/>
          <p:nvPr/>
        </p:nvSpPr>
        <p:spPr>
          <a:xfrm>
            <a:off x="4275346" y="1597377"/>
            <a:ext cx="4661231" cy="646331"/>
          </a:xfrm>
          <a:prstGeom prst="rect">
            <a:avLst/>
          </a:prstGeom>
          <a:noFill/>
        </p:spPr>
        <p:txBody>
          <a:bodyPr wrap="square" rtlCol="0">
            <a:spAutoFit/>
          </a:bodyPr>
          <a:lstStyle/>
          <a:p>
            <a:r>
              <a:rPr lang="en-US" sz="1200" dirty="0" smtClean="0"/>
              <a:t>//TODO: Replace the “</a:t>
            </a:r>
            <a:r>
              <a:rPr lang="en-US" sz="1200" dirty="0" err="1" smtClean="0"/>
              <a:t>HashSet</a:t>
            </a:r>
            <a:r>
              <a:rPr lang="en-US" sz="1200" dirty="0" smtClean="0"/>
              <a:t>” declaration and constructor by “Vector” and test the code again.</a:t>
            </a:r>
          </a:p>
          <a:p>
            <a:r>
              <a:rPr lang="en-US" sz="1200" dirty="0" smtClean="0"/>
              <a:t>Compare the result with that of the previous code. </a:t>
            </a:r>
            <a:endParaRPr lang="en-US" sz="1200" dirty="0"/>
          </a:p>
        </p:txBody>
      </p:sp>
    </p:spTree>
    <p:extLst>
      <p:ext uri="{BB962C8B-B14F-4D97-AF65-F5344CB8AC3E}">
        <p14:creationId xmlns:p14="http://schemas.microsoft.com/office/powerpoint/2010/main" val="5337761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2</a:t>
            </a:r>
            <a:endParaRPr lang="en-US" dirty="0">
              <a:latin typeface="Arial" charset="0"/>
              <a:ea typeface="Arial" charset="0"/>
              <a:cs typeface="Arial" charset="0"/>
            </a:endParaRPr>
          </a:p>
        </p:txBody>
      </p:sp>
      <p:sp>
        <p:nvSpPr>
          <p:cNvPr id="4" name="Rectangle 3"/>
          <p:cNvSpPr/>
          <p:nvPr/>
        </p:nvSpPr>
        <p:spPr>
          <a:xfrm>
            <a:off x="466219" y="1531688"/>
            <a:ext cx="8912242" cy="4708981"/>
          </a:xfrm>
          <a:prstGeom prst="rect">
            <a:avLst/>
          </a:prstGeom>
        </p:spPr>
        <p:txBody>
          <a:bodyPr wrap="square">
            <a:spAutoFit/>
          </a:bodyPr>
          <a:lstStyle/>
          <a:p>
            <a:r>
              <a:rPr lang="en-US" sz="1200" dirty="0"/>
              <a:t>import </a:t>
            </a:r>
            <a:r>
              <a:rPr lang="en-US" sz="1200" dirty="0" err="1"/>
              <a:t>java.util.collections</a:t>
            </a:r>
            <a:r>
              <a:rPr lang="en-US" sz="1200" dirty="0"/>
              <a:t>.*; </a:t>
            </a:r>
            <a:endParaRPr lang="en-US" sz="1200" dirty="0" smtClean="0"/>
          </a:p>
          <a:p>
            <a:endParaRPr lang="en-US" sz="1200" dirty="0"/>
          </a:p>
          <a:p>
            <a:r>
              <a:rPr lang="en-US" sz="1200" dirty="0" smtClean="0"/>
              <a:t>public </a:t>
            </a:r>
            <a:r>
              <a:rPr lang="en-US" sz="1200" dirty="0"/>
              <a:t>class </a:t>
            </a:r>
            <a:r>
              <a:rPr lang="en-US" sz="1200" dirty="0" err="1" smtClean="0"/>
              <a:t>CollectionExample</a:t>
            </a:r>
            <a:r>
              <a:rPr lang="en-US" sz="1200" dirty="0" smtClean="0"/>
              <a:t> </a:t>
            </a:r>
            <a:r>
              <a:rPr lang="en-US" sz="1200" dirty="0"/>
              <a:t>{ </a:t>
            </a:r>
            <a:endParaRPr lang="en-US" sz="1200" dirty="0" smtClean="0"/>
          </a:p>
          <a:p>
            <a:r>
              <a:rPr lang="en-US" sz="1200" dirty="0"/>
              <a:t>	</a:t>
            </a:r>
            <a:r>
              <a:rPr lang="en-US" sz="1200" dirty="0" smtClean="0"/>
              <a:t>public </a:t>
            </a:r>
            <a:r>
              <a:rPr lang="en-US" sz="1200" dirty="0"/>
              <a:t>static void main( String </a:t>
            </a:r>
            <a:r>
              <a:rPr lang="en-US" sz="1200" dirty="0" smtClean="0"/>
              <a:t>[ ] </a:t>
            </a:r>
            <a:r>
              <a:rPr lang="en-US" sz="1200" dirty="0" err="1"/>
              <a:t>args</a:t>
            </a:r>
            <a:r>
              <a:rPr lang="en-US" sz="1200" dirty="0"/>
              <a:t> ) { </a:t>
            </a:r>
            <a:endParaRPr lang="en-US" sz="1200" dirty="0" smtClean="0"/>
          </a:p>
          <a:p>
            <a:r>
              <a:rPr lang="en-US" sz="1200" dirty="0"/>
              <a:t>	</a:t>
            </a:r>
            <a:r>
              <a:rPr lang="en-US" sz="1200" dirty="0" smtClean="0"/>
              <a:t>	/</a:t>
            </a:r>
            <a:r>
              <a:rPr lang="en-US" sz="1200" dirty="0"/>
              <a:t>/ </a:t>
            </a:r>
            <a:r>
              <a:rPr lang="en-US" sz="1200" dirty="0" err="1" smtClean="0"/>
              <a:t>creatintg</a:t>
            </a:r>
            <a:r>
              <a:rPr lang="en-US" sz="1200" dirty="0" smtClean="0"/>
              <a:t> </a:t>
            </a:r>
            <a:r>
              <a:rPr lang="en-US" sz="1200" dirty="0"/>
              <a:t>a collection </a:t>
            </a:r>
            <a:endParaRPr lang="en-US" sz="1200" dirty="0" smtClean="0"/>
          </a:p>
          <a:p>
            <a:r>
              <a:rPr lang="en-US" sz="1200" dirty="0"/>
              <a:t>	</a:t>
            </a:r>
            <a:r>
              <a:rPr lang="en-US" sz="1200" dirty="0" smtClean="0"/>
              <a:t>	</a:t>
            </a:r>
            <a:r>
              <a:rPr lang="en-US" sz="1200" dirty="0" err="1" smtClean="0"/>
              <a:t>ArrayList</a:t>
            </a:r>
            <a:r>
              <a:rPr lang="en-US" sz="1200" dirty="0" smtClean="0"/>
              <a:t> collection </a:t>
            </a:r>
            <a:r>
              <a:rPr lang="en-US" sz="1200" dirty="0"/>
              <a:t>= new </a:t>
            </a:r>
            <a:r>
              <a:rPr lang="en-US" sz="1200" dirty="0" err="1" smtClean="0"/>
              <a:t>ArrayList</a:t>
            </a:r>
            <a:r>
              <a:rPr lang="en-US" sz="1200" dirty="0" smtClean="0"/>
              <a:t>(</a:t>
            </a:r>
            <a:r>
              <a:rPr lang="en-US" sz="1200" dirty="0"/>
              <a:t>); </a:t>
            </a:r>
            <a:endParaRPr lang="en-US" sz="1200" dirty="0" smtClean="0"/>
          </a:p>
          <a:p>
            <a:r>
              <a:rPr lang="en-US" sz="1200" dirty="0"/>
              <a:t>	</a:t>
            </a:r>
            <a:r>
              <a:rPr lang="en-US" sz="1200" dirty="0" smtClean="0"/>
              <a:t>	/</a:t>
            </a:r>
            <a:r>
              <a:rPr lang="en-US" sz="1200" dirty="0"/>
              <a:t>/ </a:t>
            </a:r>
            <a:r>
              <a:rPr lang="en-US" sz="1200" dirty="0" smtClean="0"/>
              <a:t>Adding three elements to collection </a:t>
            </a:r>
          </a:p>
          <a:p>
            <a:r>
              <a:rPr lang="en-US" sz="1200" dirty="0"/>
              <a:t>	</a:t>
            </a:r>
            <a:r>
              <a:rPr lang="en-US" sz="1200" dirty="0" smtClean="0"/>
              <a:t>	String[] dogs = { </a:t>
            </a:r>
            <a:r>
              <a:rPr lang="en-US" sz="1200" dirty="0"/>
              <a:t>"Max", </a:t>
            </a:r>
            <a:r>
              <a:rPr lang="en-US" sz="1200" dirty="0" smtClean="0"/>
              <a:t>"Bailey”, "Harriet” }; </a:t>
            </a:r>
          </a:p>
          <a:p>
            <a:r>
              <a:rPr lang="en-US" sz="1200" dirty="0"/>
              <a:t>	</a:t>
            </a:r>
            <a:r>
              <a:rPr lang="en-US" sz="1200" dirty="0" smtClean="0"/>
              <a:t>	</a:t>
            </a:r>
            <a:r>
              <a:rPr lang="en-US" sz="1200" dirty="0" err="1" smtClean="0"/>
              <a:t>collection.addAll</a:t>
            </a:r>
            <a:r>
              <a:rPr lang="en-US" sz="1200" dirty="0" smtClean="0"/>
              <a:t>(</a:t>
            </a:r>
            <a:r>
              <a:rPr lang="en-US" sz="1200" dirty="0" err="1" smtClean="0"/>
              <a:t>Arrays.asList</a:t>
            </a:r>
            <a:r>
              <a:rPr lang="en-US" sz="1200" dirty="0" smtClean="0"/>
              <a:t>(dogs))</a:t>
            </a:r>
            <a:r>
              <a:rPr lang="en-US" sz="1200" dirty="0"/>
              <a:t>; </a:t>
            </a:r>
            <a:r>
              <a:rPr lang="en-US" sz="1200" dirty="0" smtClean="0"/>
              <a:t>	 </a:t>
            </a:r>
          </a:p>
          <a:p>
            <a:r>
              <a:rPr lang="en-US" sz="1200" dirty="0"/>
              <a:t>	</a:t>
            </a:r>
            <a:r>
              <a:rPr lang="en-US" sz="1200" dirty="0" smtClean="0"/>
              <a:t>	/</a:t>
            </a:r>
            <a:r>
              <a:rPr lang="en-US" sz="1200" dirty="0"/>
              <a:t>/ </a:t>
            </a:r>
            <a:r>
              <a:rPr lang="en-US" sz="1200" dirty="0" smtClean="0"/>
              <a:t>printing the size of collection </a:t>
            </a:r>
          </a:p>
          <a:p>
            <a:r>
              <a:rPr lang="en-US" sz="1200" dirty="0"/>
              <a:t>	</a:t>
            </a:r>
            <a:r>
              <a:rPr lang="en-US" sz="1200" dirty="0" smtClean="0"/>
              <a:t>	</a:t>
            </a:r>
            <a:r>
              <a:rPr lang="en-US" sz="1200" dirty="0" err="1" smtClean="0"/>
              <a:t>System.out.println</a:t>
            </a:r>
            <a:r>
              <a:rPr lang="en-US" sz="1200" dirty="0"/>
              <a:t>( "Collection created" + ", size=" + </a:t>
            </a:r>
            <a:r>
              <a:rPr lang="en-US" sz="1200" dirty="0" err="1"/>
              <a:t>collection.size</a:t>
            </a:r>
            <a:r>
              <a:rPr lang="en-US" sz="1200" dirty="0"/>
              <a:t>() + ", </a:t>
            </a:r>
            <a:r>
              <a:rPr lang="en-US" sz="1200" dirty="0" err="1"/>
              <a:t>isEmpty</a:t>
            </a:r>
            <a:r>
              <a:rPr lang="en-US" sz="1200" dirty="0"/>
              <a:t>=" + </a:t>
            </a:r>
            <a:r>
              <a:rPr lang="en-US" sz="1200" dirty="0" err="1"/>
              <a:t>collection.isEmpty</a:t>
            </a:r>
            <a:r>
              <a:rPr lang="en-US" sz="1200" dirty="0"/>
              <a:t>() ); </a:t>
            </a:r>
            <a:endParaRPr lang="en-US" sz="1200" dirty="0" smtClean="0"/>
          </a:p>
          <a:p>
            <a:r>
              <a:rPr lang="en-US" sz="1200" dirty="0"/>
              <a:t>	</a:t>
            </a:r>
            <a:r>
              <a:rPr lang="en-US" sz="1200" dirty="0" smtClean="0"/>
              <a:t>	// Iteration using indexes</a:t>
            </a:r>
            <a:r>
              <a:rPr lang="en-US" sz="1200" dirty="0"/>
              <a:t>	</a:t>
            </a:r>
            <a:r>
              <a:rPr lang="en-US" sz="1200" dirty="0" smtClean="0"/>
              <a:t>	</a:t>
            </a:r>
          </a:p>
          <a:p>
            <a:r>
              <a:rPr lang="en-US" sz="1200" dirty="0" smtClean="0"/>
              <a:t>		</a:t>
            </a:r>
            <a:r>
              <a:rPr lang="en-US" sz="1200" dirty="0" err="1" smtClean="0"/>
              <a:t>System.out.println</a:t>
            </a:r>
            <a:r>
              <a:rPr lang="en-US" sz="1200" dirty="0" smtClean="0"/>
              <a:t>( “Index-based Iteration starts:" ); </a:t>
            </a:r>
          </a:p>
          <a:p>
            <a:r>
              <a:rPr lang="en-US" sz="1200" dirty="0"/>
              <a:t>	</a:t>
            </a:r>
            <a:r>
              <a:rPr lang="en-US" sz="1200" dirty="0" smtClean="0"/>
              <a:t>	for (</a:t>
            </a:r>
            <a:r>
              <a:rPr lang="en-US" sz="1200" dirty="0" err="1" smtClean="0"/>
              <a:t>int</a:t>
            </a:r>
            <a:r>
              <a:rPr lang="en-US" sz="1200" dirty="0" smtClean="0"/>
              <a:t> </a:t>
            </a:r>
            <a:r>
              <a:rPr lang="en-US" sz="1200" dirty="0" err="1" smtClean="0"/>
              <a:t>i</a:t>
            </a:r>
            <a:r>
              <a:rPr lang="en-US" sz="1200" dirty="0" smtClean="0"/>
              <a:t>=0; </a:t>
            </a:r>
            <a:r>
              <a:rPr lang="en-US" sz="1200" dirty="0" err="1" smtClean="0"/>
              <a:t>i</a:t>
            </a:r>
            <a:r>
              <a:rPr lang="en-US" sz="1200" dirty="0" smtClean="0"/>
              <a:t>&lt; </a:t>
            </a:r>
            <a:r>
              <a:rPr lang="en-US" sz="1200" dirty="0" err="1" smtClean="0"/>
              <a:t>collection.size</a:t>
            </a:r>
            <a:r>
              <a:rPr lang="en-US" sz="1200" dirty="0" smtClean="0"/>
              <a:t>(); </a:t>
            </a:r>
            <a:r>
              <a:rPr lang="en-US" sz="1200" dirty="0" err="1" smtClean="0"/>
              <a:t>i</a:t>
            </a:r>
            <a:r>
              <a:rPr lang="en-US" sz="1200" dirty="0" smtClean="0"/>
              <a:t>++ ) </a:t>
            </a:r>
          </a:p>
          <a:p>
            <a:r>
              <a:rPr lang="en-US" sz="1200" dirty="0"/>
              <a:t>	</a:t>
            </a:r>
            <a:r>
              <a:rPr lang="en-US" sz="1200" dirty="0" smtClean="0"/>
              <a:t>		</a:t>
            </a:r>
            <a:r>
              <a:rPr lang="en-US" sz="1200" dirty="0" err="1" smtClean="0"/>
              <a:t>System.out.println</a:t>
            </a:r>
            <a:r>
              <a:rPr lang="en-US" sz="1200" dirty="0" smtClean="0"/>
              <a:t>(</a:t>
            </a:r>
            <a:r>
              <a:rPr lang="en-US" sz="1200" dirty="0" err="1" smtClean="0"/>
              <a:t>collection.get</a:t>
            </a:r>
            <a:r>
              <a:rPr lang="en-US" sz="1200" dirty="0" smtClean="0"/>
              <a:t>(</a:t>
            </a:r>
            <a:r>
              <a:rPr lang="en-US" sz="1200" dirty="0" err="1" smtClean="0"/>
              <a:t>i</a:t>
            </a:r>
            <a:r>
              <a:rPr lang="en-US" sz="1200" dirty="0" smtClean="0"/>
              <a:t>)+ “\n”); </a:t>
            </a:r>
          </a:p>
          <a:p>
            <a:r>
              <a:rPr lang="en-US" sz="1200" dirty="0" smtClean="0"/>
              <a:t> 		//Reverse Iteration using Iterator</a:t>
            </a:r>
          </a:p>
          <a:p>
            <a:r>
              <a:rPr lang="en-US" sz="1200" dirty="0" smtClean="0"/>
              <a:t>		</a:t>
            </a:r>
            <a:r>
              <a:rPr lang="en-US" sz="1200" dirty="0" err="1" smtClean="0"/>
              <a:t>System.out.println</a:t>
            </a:r>
            <a:r>
              <a:rPr lang="en-US" sz="1200" dirty="0"/>
              <a:t>( </a:t>
            </a:r>
            <a:r>
              <a:rPr lang="en-US" sz="1200" dirty="0" smtClean="0"/>
              <a:t>“Iterator-based Iteration </a:t>
            </a:r>
            <a:r>
              <a:rPr lang="en-US" sz="1200" dirty="0"/>
              <a:t>starts:" ); </a:t>
            </a:r>
            <a:endParaRPr lang="en-US" sz="1200" dirty="0" smtClean="0"/>
          </a:p>
          <a:p>
            <a:r>
              <a:rPr lang="en-US" sz="1200" dirty="0" smtClean="0"/>
              <a:t>		Iterator iterator = </a:t>
            </a:r>
            <a:r>
              <a:rPr lang="en-US" sz="1200" dirty="0" err="1" smtClean="0"/>
              <a:t>collection.iterator</a:t>
            </a:r>
            <a:r>
              <a:rPr lang="en-US" sz="1200" dirty="0" smtClean="0"/>
              <a:t>( </a:t>
            </a:r>
            <a:r>
              <a:rPr lang="en-US" sz="1200" dirty="0" err="1" smtClean="0"/>
              <a:t>collection.size</a:t>
            </a:r>
            <a:r>
              <a:rPr lang="en-US" sz="1200" dirty="0" smtClean="0"/>
              <a:t>() ); </a:t>
            </a:r>
          </a:p>
          <a:p>
            <a:r>
              <a:rPr lang="en-US" sz="1200" dirty="0"/>
              <a:t>	</a:t>
            </a:r>
            <a:r>
              <a:rPr lang="en-US" sz="1200" dirty="0" smtClean="0"/>
              <a:t>	while </a:t>
            </a:r>
            <a:r>
              <a:rPr lang="en-US" sz="1200" dirty="0"/>
              <a:t>( </a:t>
            </a:r>
            <a:r>
              <a:rPr lang="en-US" sz="1200" dirty="0" err="1" smtClean="0"/>
              <a:t>iterator.hasNext</a:t>
            </a:r>
            <a:r>
              <a:rPr lang="en-US" sz="1200" dirty="0" smtClean="0"/>
              <a:t>() </a:t>
            </a:r>
            <a:r>
              <a:rPr lang="en-US" sz="1200" dirty="0"/>
              <a:t>) </a:t>
            </a:r>
            <a:endParaRPr lang="en-US" sz="1200" dirty="0" smtClean="0"/>
          </a:p>
          <a:p>
            <a:r>
              <a:rPr lang="en-US" sz="1200" dirty="0"/>
              <a:t>	</a:t>
            </a:r>
            <a:r>
              <a:rPr lang="en-US" sz="1200" dirty="0" smtClean="0"/>
              <a:t>		</a:t>
            </a:r>
            <a:r>
              <a:rPr lang="en-US" sz="1200" dirty="0" err="1" smtClean="0"/>
              <a:t>System.out.println</a:t>
            </a:r>
            <a:r>
              <a:rPr lang="en-US" sz="1200" dirty="0"/>
              <a:t>( </a:t>
            </a:r>
            <a:r>
              <a:rPr lang="en-US" sz="1200" dirty="0" err="1" smtClean="0"/>
              <a:t>iterator.next</a:t>
            </a:r>
            <a:r>
              <a:rPr lang="en-US" sz="1200" dirty="0" smtClean="0"/>
              <a:t>() + “\n” </a:t>
            </a:r>
            <a:r>
              <a:rPr lang="en-US" sz="1200" dirty="0"/>
              <a:t>); </a:t>
            </a:r>
            <a:endParaRPr lang="en-US" sz="1200" dirty="0" smtClean="0"/>
          </a:p>
          <a:p>
            <a:r>
              <a:rPr lang="en-US" sz="1200" dirty="0"/>
              <a:t>	</a:t>
            </a:r>
            <a:r>
              <a:rPr lang="en-US" sz="1200" dirty="0" smtClean="0"/>
              <a:t>	/</a:t>
            </a:r>
            <a:r>
              <a:rPr lang="en-US" sz="1200" dirty="0"/>
              <a:t>/ Removing </a:t>
            </a:r>
            <a:r>
              <a:rPr lang="en-US" sz="1200" dirty="0" smtClean="0"/>
              <a:t>elements</a:t>
            </a:r>
          </a:p>
          <a:p>
            <a:r>
              <a:rPr lang="en-US" sz="1200" dirty="0"/>
              <a:t>	</a:t>
            </a:r>
            <a:r>
              <a:rPr lang="en-US" sz="1200" dirty="0" smtClean="0"/>
              <a:t>	</a:t>
            </a:r>
            <a:r>
              <a:rPr lang="en-US" sz="1200" dirty="0" err="1" smtClean="0"/>
              <a:t>collection.remove</a:t>
            </a:r>
            <a:r>
              <a:rPr lang="en-US" sz="1200" dirty="0" smtClean="0"/>
              <a:t>(0)</a:t>
            </a:r>
            <a:r>
              <a:rPr lang="en-US" sz="1200" dirty="0"/>
              <a:t>; </a:t>
            </a:r>
            <a:endParaRPr lang="en-US" sz="1200" dirty="0" smtClean="0"/>
          </a:p>
          <a:p>
            <a:r>
              <a:rPr lang="en-US" sz="1200" dirty="0"/>
              <a:t>	</a:t>
            </a:r>
            <a:r>
              <a:rPr lang="en-US" sz="1200" dirty="0" smtClean="0"/>
              <a:t>	</a:t>
            </a:r>
            <a:r>
              <a:rPr lang="en-US" sz="1200" dirty="0" err="1" smtClean="0"/>
              <a:t>collection.clear</a:t>
            </a:r>
            <a:r>
              <a:rPr lang="en-US" sz="1200" dirty="0"/>
              <a:t>(); </a:t>
            </a:r>
            <a:endParaRPr lang="en-US" sz="1200" dirty="0" smtClean="0"/>
          </a:p>
          <a:p>
            <a:r>
              <a:rPr lang="en-US" sz="1200" dirty="0"/>
              <a:t>	</a:t>
            </a:r>
            <a:r>
              <a:rPr lang="en-US" sz="1200" dirty="0" smtClean="0"/>
              <a:t>	} </a:t>
            </a:r>
            <a:r>
              <a:rPr lang="en-US" sz="1200" dirty="0"/>
              <a:t>//end of </a:t>
            </a:r>
            <a:r>
              <a:rPr lang="en-US" sz="1200" dirty="0" smtClean="0"/>
              <a:t>method main </a:t>
            </a:r>
          </a:p>
          <a:p>
            <a:r>
              <a:rPr lang="en-US" sz="1200" dirty="0"/>
              <a:t>	</a:t>
            </a:r>
            <a:r>
              <a:rPr lang="en-US" sz="1200" dirty="0" smtClean="0"/>
              <a:t>} //end of class </a:t>
            </a:r>
            <a:r>
              <a:rPr lang="en-US" sz="1200" dirty="0" err="1" smtClean="0"/>
              <a:t>CollectionExample</a:t>
            </a:r>
            <a:endParaRPr lang="en-US" sz="1200" dirty="0"/>
          </a:p>
        </p:txBody>
      </p:sp>
    </p:spTree>
    <p:extLst>
      <p:ext uri="{BB962C8B-B14F-4D97-AF65-F5344CB8AC3E}">
        <p14:creationId xmlns:p14="http://schemas.microsoft.com/office/powerpoint/2010/main" val="9117865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Exercise 2</a:t>
            </a:r>
            <a:endParaRPr lang="en-US" dirty="0">
              <a:latin typeface="Arial" charset="0"/>
              <a:ea typeface="Arial" charset="0"/>
              <a:cs typeface="Arial" charset="0"/>
            </a:endParaRPr>
          </a:p>
        </p:txBody>
      </p:sp>
      <p:sp>
        <p:nvSpPr>
          <p:cNvPr id="4" name="Rectangle 3"/>
          <p:cNvSpPr/>
          <p:nvPr/>
        </p:nvSpPr>
        <p:spPr>
          <a:xfrm>
            <a:off x="231758" y="1461349"/>
            <a:ext cx="8912242" cy="4708981"/>
          </a:xfrm>
          <a:prstGeom prst="rect">
            <a:avLst/>
          </a:prstGeom>
        </p:spPr>
        <p:txBody>
          <a:bodyPr wrap="square">
            <a:spAutoFit/>
          </a:bodyPr>
          <a:lstStyle/>
          <a:p>
            <a:r>
              <a:rPr lang="en-US" sz="1200" dirty="0"/>
              <a:t>import </a:t>
            </a:r>
            <a:r>
              <a:rPr lang="en-US" sz="1200" dirty="0" err="1"/>
              <a:t>java.util.collections</a:t>
            </a:r>
            <a:r>
              <a:rPr lang="en-US" sz="1200" dirty="0"/>
              <a:t>.*; </a:t>
            </a:r>
            <a:endParaRPr lang="en-US" sz="1200" dirty="0" smtClean="0"/>
          </a:p>
          <a:p>
            <a:endParaRPr lang="en-US" sz="1200" dirty="0"/>
          </a:p>
          <a:p>
            <a:r>
              <a:rPr lang="en-US" sz="1200" dirty="0" smtClean="0"/>
              <a:t>public </a:t>
            </a:r>
            <a:r>
              <a:rPr lang="en-US" sz="1200" dirty="0"/>
              <a:t>class </a:t>
            </a:r>
            <a:r>
              <a:rPr lang="en-US" sz="1200" dirty="0" err="1" smtClean="0"/>
              <a:t>CollectionExample</a:t>
            </a:r>
            <a:r>
              <a:rPr lang="en-US" sz="1200" dirty="0" smtClean="0"/>
              <a:t> </a:t>
            </a:r>
            <a:r>
              <a:rPr lang="en-US" sz="1200" dirty="0"/>
              <a:t>{ </a:t>
            </a:r>
            <a:endParaRPr lang="en-US" sz="1200" dirty="0" smtClean="0"/>
          </a:p>
          <a:p>
            <a:r>
              <a:rPr lang="en-US" sz="1200" dirty="0"/>
              <a:t>	</a:t>
            </a:r>
            <a:r>
              <a:rPr lang="en-US" sz="1200" dirty="0" smtClean="0"/>
              <a:t>public </a:t>
            </a:r>
            <a:r>
              <a:rPr lang="en-US" sz="1200" dirty="0"/>
              <a:t>static void main( String </a:t>
            </a:r>
            <a:r>
              <a:rPr lang="en-US" sz="1200" dirty="0" smtClean="0"/>
              <a:t>[ ] </a:t>
            </a:r>
            <a:r>
              <a:rPr lang="en-US" sz="1200" dirty="0" err="1"/>
              <a:t>args</a:t>
            </a:r>
            <a:r>
              <a:rPr lang="en-US" sz="1200" dirty="0"/>
              <a:t> ) { </a:t>
            </a:r>
            <a:endParaRPr lang="en-US" sz="1200" dirty="0" smtClean="0"/>
          </a:p>
          <a:p>
            <a:r>
              <a:rPr lang="en-US" sz="1200" dirty="0"/>
              <a:t>	</a:t>
            </a:r>
            <a:r>
              <a:rPr lang="en-US" sz="1200" dirty="0" smtClean="0"/>
              <a:t>	/</a:t>
            </a:r>
            <a:r>
              <a:rPr lang="en-US" sz="1200" dirty="0"/>
              <a:t>/ </a:t>
            </a:r>
            <a:r>
              <a:rPr lang="en-US" sz="1200" dirty="0" err="1" smtClean="0"/>
              <a:t>creatintg</a:t>
            </a:r>
            <a:r>
              <a:rPr lang="en-US" sz="1200" dirty="0" smtClean="0"/>
              <a:t> </a:t>
            </a:r>
            <a:r>
              <a:rPr lang="en-US" sz="1200" dirty="0"/>
              <a:t>a collection </a:t>
            </a:r>
            <a:endParaRPr lang="en-US" sz="1200" dirty="0" smtClean="0"/>
          </a:p>
          <a:p>
            <a:r>
              <a:rPr lang="en-US" sz="1200" dirty="0"/>
              <a:t>	</a:t>
            </a:r>
            <a:r>
              <a:rPr lang="en-US" sz="1200" dirty="0" smtClean="0"/>
              <a:t>	</a:t>
            </a:r>
            <a:r>
              <a:rPr lang="en-US" sz="1200" dirty="0" err="1" smtClean="0"/>
              <a:t>ArrayList</a:t>
            </a:r>
            <a:r>
              <a:rPr lang="en-US" sz="1200" dirty="0" smtClean="0"/>
              <a:t> collection </a:t>
            </a:r>
            <a:r>
              <a:rPr lang="en-US" sz="1200" dirty="0"/>
              <a:t>= new </a:t>
            </a:r>
            <a:r>
              <a:rPr lang="en-US" sz="1200" dirty="0" err="1" smtClean="0"/>
              <a:t>ArrayList</a:t>
            </a:r>
            <a:r>
              <a:rPr lang="en-US" sz="1200" dirty="0" smtClean="0"/>
              <a:t>(</a:t>
            </a:r>
            <a:r>
              <a:rPr lang="en-US" sz="1200" dirty="0"/>
              <a:t>); </a:t>
            </a:r>
            <a:endParaRPr lang="en-US" sz="1200" dirty="0" smtClean="0"/>
          </a:p>
          <a:p>
            <a:r>
              <a:rPr lang="en-US" sz="1200" dirty="0"/>
              <a:t>	</a:t>
            </a:r>
            <a:r>
              <a:rPr lang="en-US" sz="1200" dirty="0" smtClean="0"/>
              <a:t>	/</a:t>
            </a:r>
            <a:r>
              <a:rPr lang="en-US" sz="1200" dirty="0"/>
              <a:t>/ </a:t>
            </a:r>
            <a:r>
              <a:rPr lang="en-US" sz="1200" dirty="0" smtClean="0"/>
              <a:t>Adding three elements to collection </a:t>
            </a:r>
          </a:p>
          <a:p>
            <a:r>
              <a:rPr lang="en-US" sz="1200" dirty="0"/>
              <a:t>	</a:t>
            </a:r>
            <a:r>
              <a:rPr lang="en-US" sz="1200" dirty="0" smtClean="0"/>
              <a:t>	String[] dogs = { </a:t>
            </a:r>
            <a:r>
              <a:rPr lang="en-US" sz="1200" dirty="0"/>
              <a:t>"Max", </a:t>
            </a:r>
            <a:r>
              <a:rPr lang="en-US" sz="1200" dirty="0" smtClean="0"/>
              <a:t>"Bailey”, "Harriet” }; </a:t>
            </a:r>
          </a:p>
          <a:p>
            <a:r>
              <a:rPr lang="en-US" sz="1200" dirty="0"/>
              <a:t>	</a:t>
            </a:r>
            <a:r>
              <a:rPr lang="en-US" sz="1200" dirty="0" smtClean="0"/>
              <a:t>	</a:t>
            </a:r>
            <a:r>
              <a:rPr lang="en-US" sz="1200" dirty="0" err="1" smtClean="0"/>
              <a:t>collection.addAll</a:t>
            </a:r>
            <a:r>
              <a:rPr lang="en-US" sz="1200" dirty="0" smtClean="0"/>
              <a:t>(</a:t>
            </a:r>
            <a:r>
              <a:rPr lang="en-US" sz="1200" dirty="0" err="1" smtClean="0"/>
              <a:t>Arrays.asList</a:t>
            </a:r>
            <a:r>
              <a:rPr lang="en-US" sz="1200" dirty="0" smtClean="0"/>
              <a:t>(dogs))</a:t>
            </a:r>
            <a:r>
              <a:rPr lang="en-US" sz="1200" dirty="0"/>
              <a:t>; </a:t>
            </a:r>
            <a:r>
              <a:rPr lang="en-US" sz="1200" dirty="0" smtClean="0"/>
              <a:t>	 </a:t>
            </a:r>
          </a:p>
          <a:p>
            <a:r>
              <a:rPr lang="en-US" sz="1200" dirty="0"/>
              <a:t>	</a:t>
            </a:r>
            <a:r>
              <a:rPr lang="en-US" sz="1200" dirty="0" smtClean="0"/>
              <a:t>	/</a:t>
            </a:r>
            <a:r>
              <a:rPr lang="en-US" sz="1200" dirty="0"/>
              <a:t>/ </a:t>
            </a:r>
            <a:r>
              <a:rPr lang="en-US" sz="1200" dirty="0" smtClean="0"/>
              <a:t>printing the size of collection </a:t>
            </a:r>
          </a:p>
          <a:p>
            <a:r>
              <a:rPr lang="en-US" sz="1200" dirty="0"/>
              <a:t>	</a:t>
            </a:r>
            <a:r>
              <a:rPr lang="en-US" sz="1200" dirty="0" smtClean="0"/>
              <a:t>	</a:t>
            </a:r>
            <a:r>
              <a:rPr lang="en-US" sz="1200" dirty="0" err="1" smtClean="0"/>
              <a:t>System.out.println</a:t>
            </a:r>
            <a:r>
              <a:rPr lang="en-US" sz="1200" dirty="0"/>
              <a:t>( "Collection created" + ", size=" + </a:t>
            </a:r>
            <a:r>
              <a:rPr lang="en-US" sz="1200" dirty="0" err="1"/>
              <a:t>collection.size</a:t>
            </a:r>
            <a:r>
              <a:rPr lang="en-US" sz="1200" dirty="0"/>
              <a:t>() + ", </a:t>
            </a:r>
            <a:r>
              <a:rPr lang="en-US" sz="1200" dirty="0" err="1"/>
              <a:t>isEmpty</a:t>
            </a:r>
            <a:r>
              <a:rPr lang="en-US" sz="1200" dirty="0"/>
              <a:t>=" + </a:t>
            </a:r>
            <a:r>
              <a:rPr lang="en-US" sz="1200" dirty="0" err="1"/>
              <a:t>collection.isEmpty</a:t>
            </a:r>
            <a:r>
              <a:rPr lang="en-US" sz="1200" dirty="0"/>
              <a:t>() ); </a:t>
            </a:r>
            <a:endParaRPr lang="en-US" sz="1200" dirty="0" smtClean="0"/>
          </a:p>
          <a:p>
            <a:r>
              <a:rPr lang="en-US" sz="1200" dirty="0"/>
              <a:t>	</a:t>
            </a:r>
            <a:r>
              <a:rPr lang="en-US" sz="1200" dirty="0" smtClean="0"/>
              <a:t>	// Iteration using indexes</a:t>
            </a:r>
            <a:r>
              <a:rPr lang="en-US" sz="1200" dirty="0"/>
              <a:t>	</a:t>
            </a:r>
            <a:r>
              <a:rPr lang="en-US" sz="1200" dirty="0" smtClean="0"/>
              <a:t>	</a:t>
            </a:r>
          </a:p>
          <a:p>
            <a:r>
              <a:rPr lang="en-US" sz="1200" dirty="0" smtClean="0"/>
              <a:t>		</a:t>
            </a:r>
            <a:r>
              <a:rPr lang="en-US" sz="1200" dirty="0" err="1" smtClean="0"/>
              <a:t>System.out.println</a:t>
            </a:r>
            <a:r>
              <a:rPr lang="en-US" sz="1200" dirty="0" smtClean="0"/>
              <a:t>( “Index-based Iteration starts:" ); </a:t>
            </a:r>
          </a:p>
          <a:p>
            <a:r>
              <a:rPr lang="en-US" sz="1200" dirty="0"/>
              <a:t>	</a:t>
            </a:r>
            <a:r>
              <a:rPr lang="en-US" sz="1200" dirty="0" smtClean="0"/>
              <a:t>	for (</a:t>
            </a:r>
            <a:r>
              <a:rPr lang="en-US" sz="1200" dirty="0" err="1" smtClean="0"/>
              <a:t>int</a:t>
            </a:r>
            <a:r>
              <a:rPr lang="en-US" sz="1200" dirty="0" smtClean="0"/>
              <a:t> </a:t>
            </a:r>
            <a:r>
              <a:rPr lang="en-US" sz="1200" dirty="0" err="1" smtClean="0"/>
              <a:t>i</a:t>
            </a:r>
            <a:r>
              <a:rPr lang="en-US" sz="1200" dirty="0" smtClean="0"/>
              <a:t>=0; </a:t>
            </a:r>
            <a:r>
              <a:rPr lang="en-US" sz="1200" dirty="0" err="1" smtClean="0"/>
              <a:t>i</a:t>
            </a:r>
            <a:r>
              <a:rPr lang="en-US" sz="1200" dirty="0" smtClean="0"/>
              <a:t>&lt; </a:t>
            </a:r>
            <a:r>
              <a:rPr lang="en-US" sz="1200" dirty="0" err="1" smtClean="0"/>
              <a:t>collection.size</a:t>
            </a:r>
            <a:r>
              <a:rPr lang="en-US" sz="1200" dirty="0" smtClean="0"/>
              <a:t>(); </a:t>
            </a:r>
            <a:r>
              <a:rPr lang="en-US" sz="1200" dirty="0" err="1" smtClean="0"/>
              <a:t>i</a:t>
            </a:r>
            <a:r>
              <a:rPr lang="en-US" sz="1200" dirty="0" smtClean="0"/>
              <a:t>++ ) </a:t>
            </a:r>
          </a:p>
          <a:p>
            <a:r>
              <a:rPr lang="en-US" sz="1200" dirty="0"/>
              <a:t>	</a:t>
            </a:r>
            <a:r>
              <a:rPr lang="en-US" sz="1200" dirty="0" smtClean="0"/>
              <a:t>		</a:t>
            </a:r>
            <a:r>
              <a:rPr lang="en-US" sz="1200" dirty="0" err="1" smtClean="0"/>
              <a:t>System.out.println</a:t>
            </a:r>
            <a:r>
              <a:rPr lang="en-US" sz="1200" dirty="0" smtClean="0"/>
              <a:t>(</a:t>
            </a:r>
            <a:r>
              <a:rPr lang="en-US" sz="1200" dirty="0" err="1" smtClean="0"/>
              <a:t>collection.get</a:t>
            </a:r>
            <a:r>
              <a:rPr lang="en-US" sz="1200" dirty="0" smtClean="0"/>
              <a:t>(</a:t>
            </a:r>
            <a:r>
              <a:rPr lang="en-US" sz="1200" dirty="0" err="1" smtClean="0"/>
              <a:t>i</a:t>
            </a:r>
            <a:r>
              <a:rPr lang="en-US" sz="1200" dirty="0" smtClean="0"/>
              <a:t>)+ “\n”); </a:t>
            </a:r>
          </a:p>
          <a:p>
            <a:r>
              <a:rPr lang="en-US" sz="1200" dirty="0" smtClean="0"/>
              <a:t> 		//Reverse Iteration using Iterator</a:t>
            </a:r>
          </a:p>
          <a:p>
            <a:r>
              <a:rPr lang="en-US" sz="1200" dirty="0" smtClean="0"/>
              <a:t>		</a:t>
            </a:r>
            <a:r>
              <a:rPr lang="en-US" sz="1200" dirty="0" err="1" smtClean="0"/>
              <a:t>System.out.println</a:t>
            </a:r>
            <a:r>
              <a:rPr lang="en-US" sz="1200" dirty="0"/>
              <a:t>( </a:t>
            </a:r>
            <a:r>
              <a:rPr lang="en-US" sz="1200" dirty="0" smtClean="0"/>
              <a:t>“Iterator-based Iteration </a:t>
            </a:r>
            <a:r>
              <a:rPr lang="en-US" sz="1200" dirty="0"/>
              <a:t>starts:" ); </a:t>
            </a:r>
            <a:endParaRPr lang="en-US" sz="1200" dirty="0" smtClean="0"/>
          </a:p>
          <a:p>
            <a:r>
              <a:rPr lang="en-US" sz="1200" dirty="0" smtClean="0"/>
              <a:t>		Iterator iterator = </a:t>
            </a:r>
            <a:r>
              <a:rPr lang="en-US" sz="1200" dirty="0" err="1" smtClean="0"/>
              <a:t>collection.iterator</a:t>
            </a:r>
            <a:r>
              <a:rPr lang="en-US" sz="1200" dirty="0" smtClean="0"/>
              <a:t>( </a:t>
            </a:r>
            <a:r>
              <a:rPr lang="en-US" sz="1200" dirty="0" err="1" smtClean="0"/>
              <a:t>collection.size</a:t>
            </a:r>
            <a:r>
              <a:rPr lang="en-US" sz="1200" dirty="0" smtClean="0"/>
              <a:t>() ); </a:t>
            </a:r>
          </a:p>
          <a:p>
            <a:r>
              <a:rPr lang="en-US" sz="1200" dirty="0"/>
              <a:t>	</a:t>
            </a:r>
            <a:r>
              <a:rPr lang="en-US" sz="1200" dirty="0" smtClean="0"/>
              <a:t>	while </a:t>
            </a:r>
            <a:r>
              <a:rPr lang="en-US" sz="1200" dirty="0"/>
              <a:t>( </a:t>
            </a:r>
            <a:r>
              <a:rPr lang="en-US" sz="1200" dirty="0" err="1" smtClean="0"/>
              <a:t>iterator.hasNext</a:t>
            </a:r>
            <a:r>
              <a:rPr lang="en-US" sz="1200" dirty="0" smtClean="0"/>
              <a:t>() </a:t>
            </a:r>
            <a:r>
              <a:rPr lang="en-US" sz="1200" dirty="0"/>
              <a:t>) </a:t>
            </a:r>
            <a:endParaRPr lang="en-US" sz="1200" dirty="0" smtClean="0"/>
          </a:p>
          <a:p>
            <a:r>
              <a:rPr lang="en-US" sz="1200" dirty="0"/>
              <a:t>	</a:t>
            </a:r>
            <a:r>
              <a:rPr lang="en-US" sz="1200" dirty="0" smtClean="0"/>
              <a:t>		</a:t>
            </a:r>
            <a:r>
              <a:rPr lang="en-US" sz="1200" dirty="0" err="1" smtClean="0"/>
              <a:t>System.out.println</a:t>
            </a:r>
            <a:r>
              <a:rPr lang="en-US" sz="1200" dirty="0"/>
              <a:t>( </a:t>
            </a:r>
            <a:r>
              <a:rPr lang="en-US" sz="1200" dirty="0" err="1" smtClean="0"/>
              <a:t>iterator.next</a:t>
            </a:r>
            <a:r>
              <a:rPr lang="en-US" sz="1200" dirty="0" smtClean="0"/>
              <a:t>() + “\n” </a:t>
            </a:r>
            <a:r>
              <a:rPr lang="en-US" sz="1200" dirty="0"/>
              <a:t>); </a:t>
            </a:r>
            <a:endParaRPr lang="en-US" sz="1200" dirty="0" smtClean="0"/>
          </a:p>
          <a:p>
            <a:r>
              <a:rPr lang="en-US" sz="1200" dirty="0"/>
              <a:t>	</a:t>
            </a:r>
            <a:r>
              <a:rPr lang="en-US" sz="1200" dirty="0" smtClean="0"/>
              <a:t>	/</a:t>
            </a:r>
            <a:r>
              <a:rPr lang="en-US" sz="1200" dirty="0"/>
              <a:t>/ Removing </a:t>
            </a:r>
            <a:r>
              <a:rPr lang="en-US" sz="1200" dirty="0" smtClean="0"/>
              <a:t>elements</a:t>
            </a:r>
          </a:p>
          <a:p>
            <a:r>
              <a:rPr lang="en-US" sz="1200" dirty="0"/>
              <a:t>	</a:t>
            </a:r>
            <a:r>
              <a:rPr lang="en-US" sz="1200" dirty="0" smtClean="0"/>
              <a:t>	</a:t>
            </a:r>
            <a:r>
              <a:rPr lang="en-US" sz="1200" dirty="0" err="1" smtClean="0"/>
              <a:t>collection.remove</a:t>
            </a:r>
            <a:r>
              <a:rPr lang="en-US" sz="1200" dirty="0" smtClean="0"/>
              <a:t>(0)</a:t>
            </a:r>
            <a:r>
              <a:rPr lang="en-US" sz="1200" dirty="0"/>
              <a:t>; </a:t>
            </a:r>
            <a:endParaRPr lang="en-US" sz="1200" dirty="0" smtClean="0"/>
          </a:p>
          <a:p>
            <a:r>
              <a:rPr lang="en-US" sz="1200" dirty="0"/>
              <a:t>	</a:t>
            </a:r>
            <a:r>
              <a:rPr lang="en-US" sz="1200" dirty="0" smtClean="0"/>
              <a:t>	</a:t>
            </a:r>
            <a:r>
              <a:rPr lang="en-US" sz="1200" dirty="0" err="1" smtClean="0"/>
              <a:t>collection.clear</a:t>
            </a:r>
            <a:r>
              <a:rPr lang="en-US" sz="1200" dirty="0"/>
              <a:t>(); </a:t>
            </a:r>
            <a:endParaRPr lang="en-US" sz="1200" dirty="0" smtClean="0"/>
          </a:p>
          <a:p>
            <a:r>
              <a:rPr lang="en-US" sz="1200" dirty="0"/>
              <a:t>	</a:t>
            </a:r>
            <a:r>
              <a:rPr lang="en-US" sz="1200" dirty="0" smtClean="0"/>
              <a:t>	} </a:t>
            </a:r>
            <a:r>
              <a:rPr lang="en-US" sz="1200" dirty="0"/>
              <a:t>//end of </a:t>
            </a:r>
            <a:r>
              <a:rPr lang="en-US" sz="1200" dirty="0" smtClean="0"/>
              <a:t>method main </a:t>
            </a:r>
          </a:p>
          <a:p>
            <a:r>
              <a:rPr lang="en-US" sz="1200" dirty="0"/>
              <a:t>	</a:t>
            </a:r>
            <a:r>
              <a:rPr lang="en-US" sz="1200" dirty="0" smtClean="0"/>
              <a:t>} //end of class </a:t>
            </a:r>
            <a:r>
              <a:rPr lang="en-US" sz="1200" dirty="0" err="1" smtClean="0"/>
              <a:t>CollectionExample</a:t>
            </a:r>
            <a:endParaRPr lang="en-US" sz="1200" dirty="0"/>
          </a:p>
        </p:txBody>
      </p:sp>
      <p:sp>
        <p:nvSpPr>
          <p:cNvPr id="3" name="TextBox 2"/>
          <p:cNvSpPr txBox="1"/>
          <p:nvPr/>
        </p:nvSpPr>
        <p:spPr>
          <a:xfrm>
            <a:off x="4347774" y="1613102"/>
            <a:ext cx="4201891" cy="584776"/>
          </a:xfrm>
          <a:prstGeom prst="rect">
            <a:avLst/>
          </a:prstGeom>
          <a:noFill/>
        </p:spPr>
        <p:txBody>
          <a:bodyPr wrap="none" rtlCol="0">
            <a:spAutoFit/>
          </a:bodyPr>
          <a:lstStyle/>
          <a:p>
            <a:r>
              <a:rPr lang="en-US" sz="1600" dirty="0" smtClean="0"/>
              <a:t>//TODO: Use a “</a:t>
            </a:r>
            <a:r>
              <a:rPr lang="en-US" sz="1600" dirty="0" err="1" smtClean="0"/>
              <a:t>LinkedList</a:t>
            </a:r>
            <a:r>
              <a:rPr lang="en-US" sz="1600" dirty="0" smtClean="0"/>
              <a:t>”, and then “Vector” </a:t>
            </a:r>
          </a:p>
          <a:p>
            <a:r>
              <a:rPr lang="en-US" sz="1600" dirty="0" smtClean="0"/>
              <a:t>instead of an “</a:t>
            </a:r>
            <a:r>
              <a:rPr lang="en-US" sz="1600" dirty="0" err="1" smtClean="0"/>
              <a:t>ArrayList</a:t>
            </a:r>
            <a:r>
              <a:rPr lang="en-US" sz="1600" dirty="0" smtClean="0"/>
              <a:t>”.</a:t>
            </a:r>
            <a:endParaRPr lang="en-US" sz="1600" dirty="0"/>
          </a:p>
        </p:txBody>
      </p:sp>
    </p:spTree>
    <p:extLst>
      <p:ext uri="{BB962C8B-B14F-4D97-AF65-F5344CB8AC3E}">
        <p14:creationId xmlns:p14="http://schemas.microsoft.com/office/powerpoint/2010/main" val="14015318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6" y="503238"/>
            <a:ext cx="8016998" cy="868362"/>
          </a:xfrm>
        </p:spPr>
        <p:txBody>
          <a:bodyPr>
            <a:normAutofit fontScale="90000"/>
          </a:bodyPr>
          <a:lstStyle/>
          <a:p>
            <a:pPr algn="l"/>
            <a:r>
              <a:rPr lang="en-US" sz="3600" dirty="0" smtClean="0">
                <a:latin typeface="Arial" charset="0"/>
                <a:ea typeface="Arial" charset="0"/>
                <a:cs typeface="Arial" charset="0"/>
              </a:rPr>
              <a:t>Recap: How does </a:t>
            </a:r>
            <a:r>
              <a:rPr lang="en-US" sz="3600" dirty="0" err="1" smtClean="0">
                <a:latin typeface="Arial" charset="0"/>
                <a:ea typeface="Arial" charset="0"/>
                <a:cs typeface="Arial" charset="0"/>
              </a:rPr>
              <a:t>HashMap</a:t>
            </a:r>
            <a:r>
              <a:rPr lang="en-US" sz="3600" dirty="0" smtClean="0">
                <a:latin typeface="Arial" charset="0"/>
                <a:ea typeface="Arial" charset="0"/>
                <a:cs typeface="Arial" charset="0"/>
              </a:rPr>
              <a:t> work Internally?</a:t>
            </a:r>
            <a:endParaRPr lang="en-US" sz="3600" dirty="0">
              <a:latin typeface="Arial" charset="0"/>
              <a:ea typeface="Arial" charset="0"/>
              <a:cs typeface="Arial" charset="0"/>
            </a:endParaRPr>
          </a:p>
        </p:txBody>
      </p:sp>
      <p:sp>
        <p:nvSpPr>
          <p:cNvPr id="3" name="Content Placeholder 2"/>
          <p:cNvSpPr>
            <a:spLocks noGrp="1"/>
          </p:cNvSpPr>
          <p:nvPr>
            <p:ph idx="1"/>
          </p:nvPr>
        </p:nvSpPr>
        <p:spPr>
          <a:xfrm>
            <a:off x="457200" y="1752600"/>
            <a:ext cx="4601518" cy="4373563"/>
          </a:xfrm>
        </p:spPr>
        <p:txBody>
          <a:bodyPr>
            <a:noAutofit/>
          </a:bodyPr>
          <a:lstStyle/>
          <a:p>
            <a:pPr marL="114300" indent="0">
              <a:buNone/>
            </a:pPr>
            <a:r>
              <a:rPr lang="en-US" sz="1600" dirty="0" smtClean="0">
                <a:solidFill>
                  <a:schemeClr val="tx1"/>
                </a:solidFill>
              </a:rPr>
              <a:t>Remember: an entry is a key-value pair.</a:t>
            </a:r>
          </a:p>
          <a:p>
            <a:r>
              <a:rPr lang="en-US" sz="1600" dirty="0" smtClean="0">
                <a:solidFill>
                  <a:schemeClr val="tx1"/>
                </a:solidFill>
              </a:rPr>
              <a:t>Step1: Calculate </a:t>
            </a:r>
            <a:r>
              <a:rPr lang="en-US" sz="1600" b="1" i="1" dirty="0" err="1" smtClean="0">
                <a:solidFill>
                  <a:schemeClr val="tx1"/>
                </a:solidFill>
              </a:rPr>
              <a:t>hashcode</a:t>
            </a:r>
            <a:r>
              <a:rPr lang="en-US" sz="1600" i="1" dirty="0" smtClean="0">
                <a:solidFill>
                  <a:schemeClr val="tx1"/>
                </a:solidFill>
              </a:rPr>
              <a:t> </a:t>
            </a:r>
            <a:r>
              <a:rPr lang="en-US" sz="1600" dirty="0" smtClean="0">
                <a:solidFill>
                  <a:schemeClr val="tx1"/>
                </a:solidFill>
              </a:rPr>
              <a:t>for key-value mapping.</a:t>
            </a:r>
          </a:p>
          <a:p>
            <a:r>
              <a:rPr lang="en-US" sz="1600" dirty="0" smtClean="0">
                <a:solidFill>
                  <a:schemeClr val="tx1"/>
                </a:solidFill>
              </a:rPr>
              <a:t>Step2: Calculate position                               </a:t>
            </a:r>
            <a:r>
              <a:rPr lang="en-US" sz="1400" dirty="0" err="1" smtClean="0">
                <a:solidFill>
                  <a:schemeClr val="tx1"/>
                </a:solidFill>
                <a:latin typeface="Courier"/>
                <a:cs typeface="Courier"/>
              </a:rPr>
              <a:t>hashcode</a:t>
            </a:r>
            <a:r>
              <a:rPr lang="en-US" sz="1400" dirty="0" smtClean="0">
                <a:solidFill>
                  <a:schemeClr val="tx1"/>
                </a:solidFill>
                <a:latin typeface="Courier"/>
                <a:cs typeface="Courier"/>
              </a:rPr>
              <a:t> % (arrayLength-1)</a:t>
            </a:r>
            <a:r>
              <a:rPr lang="en-US" sz="1600" b="1" dirty="0" smtClean="0">
                <a:solidFill>
                  <a:schemeClr val="tx1"/>
                </a:solidFill>
              </a:rPr>
              <a:t> , </a:t>
            </a:r>
            <a:r>
              <a:rPr lang="en-US" sz="1600" dirty="0" smtClean="0">
                <a:solidFill>
                  <a:schemeClr val="tx1"/>
                </a:solidFill>
              </a:rPr>
              <a:t>where element should be placed. This is similar to bucket number.</a:t>
            </a:r>
          </a:p>
          <a:p>
            <a:r>
              <a:rPr lang="en-US" sz="1600" dirty="0" smtClean="0">
                <a:solidFill>
                  <a:schemeClr val="tx1"/>
                </a:solidFill>
              </a:rPr>
              <a:t>Step3: Entries with duplicated keys are overwritten in </a:t>
            </a:r>
            <a:r>
              <a:rPr lang="en-US" sz="1600" dirty="0" err="1" smtClean="0">
                <a:solidFill>
                  <a:schemeClr val="tx1"/>
                </a:solidFill>
              </a:rPr>
              <a:t>hashmap</a:t>
            </a:r>
            <a:r>
              <a:rPr lang="en-US" sz="1600" dirty="0" smtClean="0">
                <a:solidFill>
                  <a:schemeClr val="tx1"/>
                </a:solidFill>
              </a:rPr>
              <a:t>.</a:t>
            </a:r>
          </a:p>
          <a:p>
            <a:r>
              <a:rPr lang="en-US" sz="1600" dirty="0" smtClean="0">
                <a:solidFill>
                  <a:schemeClr val="tx1"/>
                </a:solidFill>
              </a:rPr>
              <a:t>Step4: A new entry is added to the bucket. If bucket has already at least one element, the new element gets added and placed in the first position in the bucket. Its next field refers to the old element. (Analogy: adding to the beginning of a </a:t>
            </a:r>
            <a:r>
              <a:rPr lang="en-US" sz="1600" dirty="0" err="1" smtClean="0">
                <a:solidFill>
                  <a:schemeClr val="tx1"/>
                </a:solidFill>
              </a:rPr>
              <a:t>LinkedList</a:t>
            </a:r>
            <a:r>
              <a:rPr lang="en-US" sz="1600" dirty="0" smtClean="0">
                <a:solidFill>
                  <a:schemeClr val="tx1"/>
                </a:solidFill>
              </a:rPr>
              <a:t>)</a:t>
            </a:r>
            <a:endParaRPr lang="en-US" sz="1600" dirty="0">
              <a:solidFill>
                <a:schemeClr val="tx1"/>
              </a:solidFill>
            </a:endParaRPr>
          </a:p>
        </p:txBody>
      </p:sp>
      <p:grpSp>
        <p:nvGrpSpPr>
          <p:cNvPr id="4" name="Group 3"/>
          <p:cNvGrpSpPr/>
          <p:nvPr/>
        </p:nvGrpSpPr>
        <p:grpSpPr>
          <a:xfrm>
            <a:off x="5058717" y="1348840"/>
            <a:ext cx="3672803" cy="4967667"/>
            <a:chOff x="682796" y="2793179"/>
            <a:chExt cx="3620264" cy="3847297"/>
          </a:xfrm>
        </p:grpSpPr>
        <p:pic>
          <p:nvPicPr>
            <p:cNvPr id="5" name="Picture 4"/>
            <p:cNvPicPr>
              <a:picLocks noChangeAspect="1"/>
            </p:cNvPicPr>
            <p:nvPr/>
          </p:nvPicPr>
          <p:blipFill>
            <a:blip r:embed="rId3"/>
            <a:stretch>
              <a:fillRect/>
            </a:stretch>
          </p:blipFill>
          <p:spPr>
            <a:xfrm>
              <a:off x="682796" y="2793179"/>
              <a:ext cx="3620264" cy="3847297"/>
            </a:xfrm>
            <a:prstGeom prst="rect">
              <a:avLst/>
            </a:prstGeom>
          </p:spPr>
        </p:pic>
        <p:sp>
          <p:nvSpPr>
            <p:cNvPr id="6" name="TextBox 5"/>
            <p:cNvSpPr txBox="1"/>
            <p:nvPr/>
          </p:nvSpPr>
          <p:spPr>
            <a:xfrm>
              <a:off x="2467616" y="4209005"/>
              <a:ext cx="1184736" cy="646331"/>
            </a:xfrm>
            <a:prstGeom prst="rect">
              <a:avLst/>
            </a:prstGeom>
            <a:solidFill>
              <a:srgbClr val="FFFFFF"/>
            </a:solidFill>
          </p:spPr>
          <p:txBody>
            <a:bodyPr wrap="square" rtlCol="0">
              <a:spAutoFit/>
            </a:bodyPr>
            <a:lstStyle/>
            <a:p>
              <a:endParaRPr lang="en-US" dirty="0" smtClean="0">
                <a:solidFill>
                  <a:schemeClr val="bg1"/>
                </a:solidFill>
              </a:endParaRPr>
            </a:p>
            <a:p>
              <a:endParaRPr lang="en-US" dirty="0">
                <a:solidFill>
                  <a:schemeClr val="bg1"/>
                </a:solidFill>
              </a:endParaRPr>
            </a:p>
          </p:txBody>
        </p:sp>
      </p:grpSp>
      <p:sp>
        <p:nvSpPr>
          <p:cNvPr id="10" name="TextBox 9"/>
          <p:cNvSpPr txBox="1"/>
          <p:nvPr/>
        </p:nvSpPr>
        <p:spPr>
          <a:xfrm rot="16200000">
            <a:off x="3133252" y="3909125"/>
            <a:ext cx="4233814" cy="307777"/>
          </a:xfrm>
          <a:prstGeom prst="rect">
            <a:avLst/>
          </a:prstGeom>
          <a:noFill/>
        </p:spPr>
        <p:txBody>
          <a:bodyPr wrap="none" rtlCol="0">
            <a:spAutoFit/>
          </a:bodyPr>
          <a:lstStyle/>
          <a:p>
            <a:r>
              <a:rPr lang="en-US" sz="1400" dirty="0" smtClean="0"/>
              <a:t>Array of buckets (array of pointers to multiple </a:t>
            </a:r>
            <a:r>
              <a:rPr lang="en-US" sz="1400" dirty="0" err="1" smtClean="0"/>
              <a:t>linkedlists</a:t>
            </a:r>
            <a:r>
              <a:rPr lang="en-US" sz="1400" dirty="0" smtClean="0"/>
              <a:t>)</a:t>
            </a:r>
            <a:endParaRPr lang="en-US" sz="1400" dirty="0"/>
          </a:p>
        </p:txBody>
      </p:sp>
    </p:spTree>
    <p:extLst>
      <p:ext uri="{BB962C8B-B14F-4D97-AF65-F5344CB8AC3E}">
        <p14:creationId xmlns:p14="http://schemas.microsoft.com/office/powerpoint/2010/main" val="6020520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455116"/>
            <a:ext cx="7313613" cy="5025355"/>
          </a:xfrm>
        </p:spPr>
        <p:txBody>
          <a:bodyPr>
            <a:noAutofit/>
          </a:bodyPr>
          <a:lstStyle/>
          <a:p>
            <a:pPr>
              <a:spcBef>
                <a:spcPts val="500"/>
              </a:spcBef>
            </a:pPr>
            <a:r>
              <a:rPr lang="en-US" sz="1400" dirty="0" err="1" smtClean="0"/>
              <a:t>java.util.TreeSet</a:t>
            </a:r>
            <a:r>
              <a:rPr lang="en-US" sz="1400" dirty="0" smtClean="0"/>
              <a:t>;</a:t>
            </a:r>
          </a:p>
          <a:p>
            <a:pPr>
              <a:spcBef>
                <a:spcPts val="500"/>
              </a:spcBef>
            </a:pPr>
            <a:r>
              <a:rPr lang="en-US" sz="1400" dirty="0" err="1"/>
              <a:t>TreeSet</a:t>
            </a:r>
            <a:r>
              <a:rPr lang="en-US" sz="1400" dirty="0"/>
              <a:t> provides an implementation of the Set </a:t>
            </a:r>
            <a:r>
              <a:rPr lang="en-US" sz="1400" dirty="0" smtClean="0"/>
              <a:t>interface.</a:t>
            </a:r>
          </a:p>
          <a:p>
            <a:pPr>
              <a:spcBef>
                <a:spcPts val="500"/>
              </a:spcBef>
            </a:pPr>
            <a:r>
              <a:rPr lang="en-US" sz="1400" dirty="0"/>
              <a:t>U</a:t>
            </a:r>
            <a:r>
              <a:rPr lang="en-US" sz="1400" dirty="0" smtClean="0"/>
              <a:t>ses </a:t>
            </a:r>
            <a:r>
              <a:rPr lang="en-US" sz="1400" dirty="0"/>
              <a:t>a </a:t>
            </a:r>
            <a:r>
              <a:rPr lang="en-US" sz="1400" dirty="0" smtClean="0"/>
              <a:t>red-black tree </a:t>
            </a:r>
            <a:r>
              <a:rPr lang="en-US" sz="1400" dirty="0"/>
              <a:t>for storage. </a:t>
            </a:r>
            <a:endParaRPr lang="en-US" sz="1400" dirty="0" smtClean="0"/>
          </a:p>
          <a:p>
            <a:pPr>
              <a:spcBef>
                <a:spcPts val="500"/>
              </a:spcBef>
            </a:pPr>
            <a:r>
              <a:rPr lang="en-US" sz="1400" dirty="0" smtClean="0"/>
              <a:t>Objects </a:t>
            </a:r>
            <a:r>
              <a:rPr lang="en-US" sz="1400" dirty="0"/>
              <a:t>are stored in sorted, ascending order</a:t>
            </a:r>
            <a:r>
              <a:rPr lang="en-US" sz="1400" dirty="0" smtClean="0"/>
              <a:t>.</a:t>
            </a:r>
          </a:p>
          <a:p>
            <a:pPr>
              <a:spcBef>
                <a:spcPts val="500"/>
              </a:spcBef>
            </a:pPr>
            <a:r>
              <a:rPr lang="en-US" sz="1400" dirty="0" smtClean="0"/>
              <a:t>Guarantees </a:t>
            </a:r>
            <a:r>
              <a:rPr lang="en-US" sz="1400" dirty="0"/>
              <a:t>log(n) time cost for the basic operations (add, remove and contains</a:t>
            </a:r>
            <a:r>
              <a:rPr lang="en-US" sz="1400" dirty="0" smtClean="0"/>
              <a:t>).</a:t>
            </a:r>
          </a:p>
          <a:p>
            <a:pPr>
              <a:spcBef>
                <a:spcPts val="500"/>
              </a:spcBef>
            </a:pPr>
            <a:r>
              <a:rPr lang="en-US" sz="1400" dirty="0" smtClean="0"/>
              <a:t>Doesn't </a:t>
            </a:r>
            <a:r>
              <a:rPr lang="en-US" sz="1400" dirty="0"/>
              <a:t>offer any tuning parameters for iteration </a:t>
            </a:r>
            <a:r>
              <a:rPr lang="en-US" sz="1400" dirty="0" smtClean="0"/>
              <a:t>performance.</a:t>
            </a:r>
          </a:p>
          <a:p>
            <a:pPr>
              <a:spcBef>
                <a:spcPts val="500"/>
              </a:spcBef>
            </a:pPr>
            <a:r>
              <a:rPr lang="en-US" sz="1400" dirty="0" smtClean="0"/>
              <a:t>Offers </a:t>
            </a:r>
            <a:r>
              <a:rPr lang="en-US" sz="1400" dirty="0"/>
              <a:t>a few handy methods to deal with the ordered set like first(), last(), </a:t>
            </a:r>
            <a:r>
              <a:rPr lang="en-US" sz="1400" dirty="0" err="1"/>
              <a:t>headSet</a:t>
            </a:r>
            <a:r>
              <a:rPr lang="en-US" sz="1400" dirty="0"/>
              <a:t>(), and </a:t>
            </a:r>
            <a:r>
              <a:rPr lang="en-US" sz="1400" dirty="0" err="1"/>
              <a:t>tailSet</a:t>
            </a:r>
            <a:r>
              <a:rPr lang="en-US" sz="1400" dirty="0"/>
              <a:t>(</a:t>
            </a:r>
            <a:r>
              <a:rPr lang="en-US" sz="1400" dirty="0" smtClean="0"/>
              <a:t>).</a:t>
            </a:r>
          </a:p>
          <a:p>
            <a:pPr>
              <a:spcBef>
                <a:spcPts val="500"/>
              </a:spcBef>
            </a:pPr>
            <a:r>
              <a:rPr lang="en-US" sz="1400" dirty="0" smtClean="0"/>
              <a:t>Guarantees duplicate-free collection of elements.</a:t>
            </a:r>
          </a:p>
          <a:p>
            <a:pPr>
              <a:spcBef>
                <a:spcPts val="500"/>
              </a:spcBef>
            </a:pPr>
            <a:r>
              <a:rPr lang="en-US" sz="1400" dirty="0" smtClean="0"/>
              <a:t>Unsynchronized.</a:t>
            </a:r>
          </a:p>
          <a:p>
            <a:pPr>
              <a:spcBef>
                <a:spcPts val="500"/>
              </a:spcBef>
            </a:pPr>
            <a:r>
              <a:rPr lang="en-US" sz="1400" dirty="0" smtClean="0"/>
              <a:t>Does not support adding null.</a:t>
            </a:r>
          </a:p>
          <a:p>
            <a:pPr>
              <a:spcBef>
                <a:spcPts val="500"/>
              </a:spcBef>
            </a:pPr>
            <a:r>
              <a:rPr lang="en-US" sz="1400" dirty="0" smtClean="0"/>
              <a:t>Self-Balancing feature.</a:t>
            </a:r>
          </a:p>
          <a:p>
            <a:pPr>
              <a:spcBef>
                <a:spcPts val="500"/>
              </a:spcBef>
            </a:pPr>
            <a:r>
              <a:rPr lang="en-US" sz="1400" dirty="0" smtClean="0"/>
              <a:t>Ordering: Red-Black Tree Algorithm (Add , then Balance)</a:t>
            </a:r>
          </a:p>
          <a:p>
            <a:pPr>
              <a:spcBef>
                <a:spcPts val="500"/>
              </a:spcBef>
            </a:pPr>
            <a:r>
              <a:rPr lang="en-US" sz="1400" dirty="0" smtClean="0"/>
              <a:t>Traversal: </a:t>
            </a:r>
            <a:r>
              <a:rPr lang="en-US" sz="1400" dirty="0" err="1" smtClean="0"/>
              <a:t>LrR</a:t>
            </a:r>
            <a:r>
              <a:rPr lang="en-US" sz="1400" dirty="0" smtClean="0"/>
              <a:t> (Left-Root-Right)</a:t>
            </a:r>
          </a:p>
          <a:p>
            <a:pPr>
              <a:spcBef>
                <a:spcPts val="500"/>
              </a:spcBef>
            </a:pPr>
            <a:r>
              <a:rPr lang="en-US" sz="1400" dirty="0"/>
              <a:t>E - the type of elements maintained by this set</a:t>
            </a:r>
            <a:endParaRPr lang="en-US" sz="1400" dirty="0" smtClean="0"/>
          </a:p>
          <a:p>
            <a:pPr>
              <a:spcBef>
                <a:spcPts val="500"/>
              </a:spcBef>
            </a:pPr>
            <a:endParaRPr lang="en-US" sz="1400" dirty="0"/>
          </a:p>
        </p:txBody>
      </p:sp>
    </p:spTree>
    <p:extLst>
      <p:ext uri="{BB962C8B-B14F-4D97-AF65-F5344CB8AC3E}">
        <p14:creationId xmlns:p14="http://schemas.microsoft.com/office/powerpoint/2010/main" val="13719656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4" name="Rectangle 3"/>
          <p:cNvSpPr/>
          <p:nvPr/>
        </p:nvSpPr>
        <p:spPr>
          <a:xfrm>
            <a:off x="274320" y="1413533"/>
            <a:ext cx="6358228" cy="2800766"/>
          </a:xfrm>
          <a:prstGeom prst="rect">
            <a:avLst/>
          </a:prstGeom>
        </p:spPr>
        <p:txBody>
          <a:bodyPr wrap="square">
            <a:spAutoFit/>
          </a:bodyPr>
          <a:lstStyle/>
          <a:p>
            <a:r>
              <a:rPr lang="en-US" sz="1600" dirty="0">
                <a:latin typeface="Courier"/>
                <a:cs typeface="Courier"/>
              </a:rPr>
              <a:t>i</a:t>
            </a:r>
            <a:r>
              <a:rPr lang="en-US" sz="1600" dirty="0" smtClean="0">
                <a:latin typeface="Courier"/>
                <a:cs typeface="Courier"/>
              </a:rPr>
              <a:t>mport </a:t>
            </a:r>
            <a:r>
              <a:rPr lang="en-US" sz="1600" dirty="0" err="1" smtClean="0">
                <a:latin typeface="Courier"/>
                <a:cs typeface="Courier"/>
              </a:rPr>
              <a:t>java.util</a:t>
            </a:r>
            <a:r>
              <a:rPr lang="en-US" sz="1600" dirty="0" smtClean="0">
                <a:latin typeface="Courier"/>
                <a:cs typeface="Courier"/>
              </a:rPr>
              <a:t>.*;</a:t>
            </a:r>
          </a:p>
          <a:p>
            <a:r>
              <a:rPr lang="en-US" sz="1600" dirty="0" smtClean="0">
                <a:latin typeface="Courier"/>
                <a:cs typeface="Courier"/>
              </a:rPr>
              <a:t>Public class </a:t>
            </a:r>
            <a:r>
              <a:rPr lang="en-US" sz="1600" dirty="0" err="1" smtClean="0">
                <a:latin typeface="Courier"/>
                <a:cs typeface="Courier"/>
              </a:rPr>
              <a:t>TreeSetExample</a:t>
            </a:r>
            <a:r>
              <a:rPr lang="en-US"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TreeSet</a:t>
            </a:r>
            <a:r>
              <a:rPr lang="en-US" sz="1600" dirty="0">
                <a:latin typeface="Courier"/>
                <a:cs typeface="Courier"/>
              </a:rPr>
              <a:t>&lt;String&gt; </a:t>
            </a:r>
            <a:r>
              <a:rPr lang="en-US" sz="1600" dirty="0" err="1">
                <a:latin typeface="Courier"/>
                <a:cs typeface="Courier"/>
              </a:rPr>
              <a:t>ts</a:t>
            </a:r>
            <a:r>
              <a:rPr lang="en-US" sz="1600" dirty="0">
                <a:latin typeface="Courier"/>
                <a:cs typeface="Courier"/>
              </a:rPr>
              <a:t> = </a:t>
            </a:r>
            <a:r>
              <a:rPr lang="en-US" sz="1600" b="1" dirty="0">
                <a:latin typeface="Courier"/>
                <a:cs typeface="Courier"/>
              </a:rPr>
              <a:t>new </a:t>
            </a:r>
            <a:r>
              <a:rPr lang="en-US" sz="1600" b="1" dirty="0" err="1">
                <a:latin typeface="Courier"/>
                <a:cs typeface="Courier"/>
              </a:rPr>
              <a:t>TreeSet</a:t>
            </a:r>
            <a:r>
              <a:rPr lang="en-US" sz="1600" b="1" dirty="0">
                <a:latin typeface="Courier"/>
                <a:cs typeface="Courier"/>
              </a:rPr>
              <a:t>&lt;String&gt;();</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("C")</a:t>
            </a:r>
            <a:r>
              <a:rPr lang="nb-NO" sz="1600" dirty="0" smtClean="0">
                <a:latin typeface="Courier"/>
                <a:cs typeface="Courier"/>
              </a:rPr>
              <a:t>;	</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("A");</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("B");</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("E");</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("F");</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("D")</a:t>
            </a:r>
            <a:r>
              <a:rPr lang="nb-NO"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System.out.println</a:t>
            </a:r>
            <a:r>
              <a:rPr lang="en-US" sz="1600" dirty="0" smtClean="0">
                <a:latin typeface="Courier"/>
                <a:cs typeface="Courier"/>
              </a:rPr>
              <a:t>(</a:t>
            </a:r>
            <a:r>
              <a:rPr lang="en-US" sz="1600" dirty="0" err="1" smtClean="0">
                <a:latin typeface="Courier"/>
                <a:cs typeface="Courier"/>
              </a:rPr>
              <a:t>ts</a:t>
            </a:r>
            <a:r>
              <a:rPr lang="en-US" sz="1600" dirty="0" smtClean="0">
                <a:latin typeface="Courier"/>
                <a:cs typeface="Courier"/>
              </a:rPr>
              <a:t>); </a:t>
            </a:r>
          </a:p>
          <a:p>
            <a:r>
              <a:rPr lang="en-US" sz="1600" dirty="0">
                <a:latin typeface="Courier"/>
                <a:cs typeface="Courier"/>
              </a:rPr>
              <a:t>}</a:t>
            </a:r>
          </a:p>
        </p:txBody>
      </p:sp>
      <p:sp>
        <p:nvSpPr>
          <p:cNvPr id="54" name="TextBox 53"/>
          <p:cNvSpPr txBox="1"/>
          <p:nvPr/>
        </p:nvSpPr>
        <p:spPr>
          <a:xfrm>
            <a:off x="514043" y="5266605"/>
            <a:ext cx="5837468" cy="923330"/>
          </a:xfrm>
          <a:prstGeom prst="rect">
            <a:avLst/>
          </a:prstGeom>
          <a:noFill/>
        </p:spPr>
        <p:txBody>
          <a:bodyPr wrap="none" rtlCol="0">
            <a:spAutoFit/>
          </a:bodyPr>
          <a:lstStyle/>
          <a:p>
            <a:r>
              <a:rPr lang="en-US" b="1" dirty="0" smtClean="0"/>
              <a:t>Add method </a:t>
            </a:r>
            <a:r>
              <a:rPr lang="en-US" dirty="0" smtClean="0"/>
              <a:t>uses a comparator that can be arbitrary adjusted.</a:t>
            </a:r>
          </a:p>
          <a:p>
            <a:r>
              <a:rPr lang="en-US" dirty="0" smtClean="0"/>
              <a:t>In this case, elements are sorted in ascending order:</a:t>
            </a:r>
          </a:p>
          <a:p>
            <a:r>
              <a:rPr lang="en-US" dirty="0" smtClean="0"/>
              <a:t>A, B, C, D, E, F</a:t>
            </a:r>
            <a:endParaRPr lang="en-US" dirty="0"/>
          </a:p>
        </p:txBody>
      </p:sp>
      <p:sp>
        <p:nvSpPr>
          <p:cNvPr id="8" name="Rectangle 7"/>
          <p:cNvSpPr/>
          <p:nvPr/>
        </p:nvSpPr>
        <p:spPr>
          <a:xfrm>
            <a:off x="419976" y="4214299"/>
            <a:ext cx="7808037" cy="923330"/>
          </a:xfrm>
          <a:prstGeom prst="rect">
            <a:avLst/>
          </a:prstGeom>
        </p:spPr>
        <p:txBody>
          <a:bodyPr wrap="square">
            <a:spAutoFit/>
          </a:bodyPr>
          <a:lstStyle/>
          <a:p>
            <a:r>
              <a:rPr lang="en-US" b="1" dirty="0" smtClean="0"/>
              <a:t>Self-balancing tree </a:t>
            </a:r>
            <a:r>
              <a:rPr lang="en-US" dirty="0" smtClean="0"/>
              <a:t>that keeps the </a:t>
            </a:r>
            <a:r>
              <a:rPr lang="en-US" dirty="0"/>
              <a:t>tree balanced </a:t>
            </a:r>
            <a:r>
              <a:rPr lang="en-US" dirty="0" smtClean="0"/>
              <a:t>(with minimum </a:t>
            </a:r>
            <a:r>
              <a:rPr lang="en-US" dirty="0"/>
              <a:t>height</a:t>
            </a:r>
            <a:r>
              <a:rPr lang="en-US" dirty="0" smtClean="0"/>
              <a:t>). Keeps the height small in the face of arbitrary number of  insertions and deletions. This means that the minimum height of a tree with n nodes is floor(log2 n).</a:t>
            </a:r>
            <a:endParaRPr lang="en-US" dirty="0"/>
          </a:p>
        </p:txBody>
      </p:sp>
    </p:spTree>
    <p:extLst>
      <p:ext uri="{BB962C8B-B14F-4D97-AF65-F5344CB8AC3E}">
        <p14:creationId xmlns:p14="http://schemas.microsoft.com/office/powerpoint/2010/main" val="24818474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mtClean="0">
                <a:latin typeface="Arial" charset="0"/>
                <a:ea typeface="Arial" charset="0"/>
                <a:cs typeface="Arial" charset="0"/>
              </a:rPr>
              <a:t>Comparator</a:t>
            </a:r>
            <a:endParaRPr lang="en-US">
              <a:latin typeface="Arial" charset="0"/>
              <a:ea typeface="Arial" charset="0"/>
              <a:cs typeface="Arial" charset="0"/>
            </a:endParaRPr>
          </a:p>
        </p:txBody>
      </p:sp>
      <p:sp>
        <p:nvSpPr>
          <p:cNvPr id="7" name="Content Placeholder 6"/>
          <p:cNvSpPr>
            <a:spLocks noGrp="1"/>
          </p:cNvSpPr>
          <p:nvPr>
            <p:ph sz="half" idx="1"/>
          </p:nvPr>
        </p:nvSpPr>
        <p:spPr>
          <a:xfrm>
            <a:off x="293077" y="1735139"/>
            <a:ext cx="8475785" cy="2018501"/>
          </a:xfrm>
          <a:prstGeom prst="rect">
            <a:avLst/>
          </a:prstGeom>
          <a:solidFill>
            <a:schemeClr val="accent3">
              <a:lumMod val="20000"/>
              <a:lumOff val="80000"/>
            </a:schemeClr>
          </a:solidFill>
        </p:spPr>
        <p:txBody>
          <a:bodyPr wrap="square">
            <a:spAutoFit/>
          </a:bodyPr>
          <a:lstStyle/>
          <a:p>
            <a:pPr marL="0" indent="0">
              <a:spcBef>
                <a:spcPts val="500"/>
              </a:spcBef>
              <a:buNone/>
            </a:pPr>
            <a:r>
              <a:rPr lang="en-US" sz="1200" dirty="0">
                <a:latin typeface="Courier"/>
                <a:cs typeface="Courier"/>
              </a:rPr>
              <a:t>import </a:t>
            </a:r>
            <a:r>
              <a:rPr lang="en-US" sz="1200" dirty="0" err="1">
                <a:latin typeface="Courier"/>
                <a:cs typeface="Courier"/>
              </a:rPr>
              <a:t>java.util.Comparator</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public class </a:t>
            </a:r>
            <a:r>
              <a:rPr lang="en-US" sz="1200" dirty="0" err="1" smtClean="0">
                <a:latin typeface="Courier"/>
                <a:cs typeface="Courier"/>
              </a:rPr>
              <a:t>CompareAscend</a:t>
            </a:r>
            <a:r>
              <a:rPr lang="en-US" sz="1200" dirty="0" smtClean="0">
                <a:latin typeface="Courier"/>
                <a:cs typeface="Courier"/>
              </a:rPr>
              <a:t> </a:t>
            </a:r>
            <a:r>
              <a:rPr lang="en-US" sz="1200" dirty="0">
                <a:latin typeface="Courier"/>
                <a:cs typeface="Courier"/>
              </a:rPr>
              <a:t>implements Comparator&lt;String&gt;</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 </a:t>
            </a:r>
            <a:r>
              <a:rPr lang="en-US" sz="1200" dirty="0" smtClean="0">
                <a:latin typeface="Courier"/>
                <a:cs typeface="Courier"/>
              </a:rPr>
              <a:t>  public </a:t>
            </a:r>
            <a:r>
              <a:rPr lang="en-US" sz="1200" dirty="0" err="1">
                <a:latin typeface="Courier"/>
                <a:cs typeface="Courier"/>
              </a:rPr>
              <a:t>int</a:t>
            </a:r>
            <a:r>
              <a:rPr lang="en-US" sz="1200" dirty="0">
                <a:latin typeface="Courier"/>
                <a:cs typeface="Courier"/>
              </a:rPr>
              <a:t> compare(String o1, String o2) {</a:t>
            </a:r>
          </a:p>
          <a:p>
            <a:pPr marL="0" indent="0">
              <a:spcBef>
                <a:spcPts val="500"/>
              </a:spcBef>
              <a:buNone/>
            </a:pPr>
            <a:r>
              <a:rPr lang="en-US" sz="1200" dirty="0">
                <a:latin typeface="Courier"/>
                <a:cs typeface="Courier"/>
              </a:rPr>
              <a:t>		if (o1.compareToIgnoreCase(o2)==0) return 0; </a:t>
            </a:r>
          </a:p>
          <a:p>
            <a:pPr marL="0" indent="0">
              <a:spcBef>
                <a:spcPts val="500"/>
              </a:spcBef>
              <a:buNone/>
            </a:pPr>
            <a:r>
              <a:rPr lang="en-US" sz="1200" dirty="0">
                <a:latin typeface="Courier"/>
                <a:cs typeface="Courier"/>
              </a:rPr>
              <a:t>		else if(o1.compareToIgnoreCase(o2) &lt; 0) return 1; </a:t>
            </a:r>
          </a:p>
          <a:p>
            <a:pPr marL="0" indent="0">
              <a:spcBef>
                <a:spcPts val="500"/>
              </a:spcBef>
              <a:buNone/>
            </a:pPr>
            <a:r>
              <a:rPr lang="en-US" sz="1200" dirty="0">
                <a:latin typeface="Courier"/>
                <a:cs typeface="Courier"/>
              </a:rPr>
              <a:t>		else return -1;</a:t>
            </a:r>
          </a:p>
          <a:p>
            <a:pPr marL="0" indent="0">
              <a:spcBef>
                <a:spcPts val="500"/>
              </a:spcBef>
              <a:buNone/>
            </a:pPr>
            <a:r>
              <a:rPr lang="en-US" sz="1200" dirty="0">
                <a:latin typeface="Courier"/>
                <a:cs typeface="Courier"/>
              </a:rPr>
              <a:t>	</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a:t>
            </a:r>
          </a:p>
        </p:txBody>
      </p:sp>
      <p:sp>
        <p:nvSpPr>
          <p:cNvPr id="9" name="Content Placeholder 6"/>
          <p:cNvSpPr>
            <a:spLocks noGrp="1"/>
          </p:cNvSpPr>
          <p:nvPr>
            <p:ph sz="half" idx="2"/>
          </p:nvPr>
        </p:nvSpPr>
        <p:spPr>
          <a:xfrm>
            <a:off x="293077" y="4100835"/>
            <a:ext cx="8475785" cy="2018501"/>
          </a:xfrm>
          <a:prstGeom prst="rect">
            <a:avLst/>
          </a:prstGeom>
          <a:solidFill>
            <a:schemeClr val="accent3">
              <a:lumMod val="20000"/>
              <a:lumOff val="80000"/>
            </a:schemeClr>
          </a:solidFill>
        </p:spPr>
        <p:txBody>
          <a:bodyPr wrap="square">
            <a:spAutoFit/>
          </a:bodyPr>
          <a:lstStyle/>
          <a:p>
            <a:pPr marL="0" indent="0">
              <a:spcBef>
                <a:spcPts val="500"/>
              </a:spcBef>
              <a:buNone/>
            </a:pPr>
            <a:r>
              <a:rPr lang="en-US" sz="1200" dirty="0">
                <a:latin typeface="Courier"/>
                <a:cs typeface="Courier"/>
              </a:rPr>
              <a:t>import </a:t>
            </a:r>
            <a:r>
              <a:rPr lang="en-US" sz="1200" dirty="0" err="1">
                <a:latin typeface="Courier"/>
                <a:cs typeface="Courier"/>
              </a:rPr>
              <a:t>java.util.Comparator</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public class </a:t>
            </a:r>
            <a:r>
              <a:rPr lang="en-US" sz="1200" dirty="0" err="1" smtClean="0">
                <a:latin typeface="Courier"/>
                <a:cs typeface="Courier"/>
              </a:rPr>
              <a:t>CompareDescend</a:t>
            </a:r>
            <a:r>
              <a:rPr lang="en-US" sz="1200" dirty="0" smtClean="0">
                <a:latin typeface="Courier"/>
                <a:cs typeface="Courier"/>
              </a:rPr>
              <a:t> </a:t>
            </a:r>
            <a:r>
              <a:rPr lang="en-US" sz="1200" dirty="0">
                <a:latin typeface="Courier"/>
                <a:cs typeface="Courier"/>
              </a:rPr>
              <a:t>implements Comparator&lt;String&gt;</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	public </a:t>
            </a:r>
            <a:r>
              <a:rPr lang="en-US" sz="1200" dirty="0" err="1">
                <a:latin typeface="Courier"/>
                <a:cs typeface="Courier"/>
              </a:rPr>
              <a:t>int</a:t>
            </a:r>
            <a:r>
              <a:rPr lang="en-US" sz="1200" dirty="0">
                <a:latin typeface="Courier"/>
                <a:cs typeface="Courier"/>
              </a:rPr>
              <a:t> compare(String o1, String o2) {</a:t>
            </a:r>
          </a:p>
          <a:p>
            <a:pPr marL="0" indent="0">
              <a:spcBef>
                <a:spcPts val="500"/>
              </a:spcBef>
              <a:buNone/>
            </a:pPr>
            <a:r>
              <a:rPr lang="en-US" sz="1200" dirty="0">
                <a:latin typeface="Courier"/>
                <a:cs typeface="Courier"/>
              </a:rPr>
              <a:t>		if (o1.compareToIgnoreCase(o2)==0) return 0; </a:t>
            </a:r>
          </a:p>
          <a:p>
            <a:pPr marL="0" indent="0">
              <a:spcBef>
                <a:spcPts val="500"/>
              </a:spcBef>
              <a:buNone/>
            </a:pPr>
            <a:r>
              <a:rPr lang="en-US" sz="1200" dirty="0">
                <a:latin typeface="Courier"/>
                <a:cs typeface="Courier"/>
              </a:rPr>
              <a:t>		else if(o1.compareToIgnoreCase(o2) &lt; 0) return </a:t>
            </a:r>
            <a:r>
              <a:rPr lang="en-US" sz="1200" dirty="0" smtClean="0">
                <a:latin typeface="Courier"/>
                <a:cs typeface="Courier"/>
              </a:rPr>
              <a:t>-1</a:t>
            </a:r>
            <a:r>
              <a:rPr lang="en-US" sz="1200" dirty="0">
                <a:latin typeface="Courier"/>
                <a:cs typeface="Courier"/>
              </a:rPr>
              <a:t>; </a:t>
            </a:r>
          </a:p>
          <a:p>
            <a:pPr marL="0" indent="0">
              <a:spcBef>
                <a:spcPts val="500"/>
              </a:spcBef>
              <a:buNone/>
            </a:pPr>
            <a:r>
              <a:rPr lang="en-US" sz="1200" dirty="0">
                <a:latin typeface="Courier"/>
                <a:cs typeface="Courier"/>
              </a:rPr>
              <a:t>		else return </a:t>
            </a:r>
            <a:r>
              <a:rPr lang="en-US" sz="1200" dirty="0" smtClean="0">
                <a:latin typeface="Courier"/>
                <a:cs typeface="Courier"/>
              </a:rPr>
              <a:t>1</a:t>
            </a:r>
            <a:r>
              <a:rPr lang="en-US" sz="1200" dirty="0">
                <a:latin typeface="Courier"/>
                <a:cs typeface="Courier"/>
              </a:rPr>
              <a:t>;</a:t>
            </a:r>
          </a:p>
          <a:p>
            <a:pPr marL="0" indent="0">
              <a:spcBef>
                <a:spcPts val="500"/>
              </a:spcBef>
              <a:buNone/>
            </a:pPr>
            <a:r>
              <a:rPr lang="en-US" sz="1200" dirty="0">
                <a:latin typeface="Courier"/>
                <a:cs typeface="Courier"/>
              </a:rPr>
              <a:t>	</a:t>
            </a:r>
            <a:r>
              <a:rPr lang="en-US" sz="1200" dirty="0" smtClean="0">
                <a:latin typeface="Courier"/>
                <a:cs typeface="Courier"/>
              </a:rPr>
              <a:t>}</a:t>
            </a:r>
            <a:endParaRPr lang="en-US" sz="1200" dirty="0">
              <a:latin typeface="Courier"/>
              <a:cs typeface="Courier"/>
            </a:endParaRPr>
          </a:p>
          <a:p>
            <a:pPr marL="0" indent="0">
              <a:spcBef>
                <a:spcPts val="500"/>
              </a:spcBef>
              <a:buNone/>
            </a:pPr>
            <a:r>
              <a:rPr lang="en-US" sz="1200" dirty="0">
                <a:latin typeface="Courier"/>
                <a:cs typeface="Courier"/>
              </a:rPr>
              <a:t>}</a:t>
            </a:r>
          </a:p>
        </p:txBody>
      </p:sp>
    </p:spTree>
    <p:extLst>
      <p:ext uri="{BB962C8B-B14F-4D97-AF65-F5344CB8AC3E}">
        <p14:creationId xmlns:p14="http://schemas.microsoft.com/office/powerpoint/2010/main" val="3869572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4" name="Rectangle 3"/>
          <p:cNvSpPr/>
          <p:nvPr/>
        </p:nvSpPr>
        <p:spPr>
          <a:xfrm>
            <a:off x="274320" y="1413533"/>
            <a:ext cx="8869680" cy="2800767"/>
          </a:xfrm>
          <a:prstGeom prst="rect">
            <a:avLst/>
          </a:prstGeom>
        </p:spPr>
        <p:txBody>
          <a:bodyPr wrap="square">
            <a:spAutoFit/>
          </a:bodyPr>
          <a:lstStyle/>
          <a:p>
            <a:r>
              <a:rPr lang="en-US" sz="1600" dirty="0">
                <a:latin typeface="Courier"/>
                <a:cs typeface="Courier"/>
              </a:rPr>
              <a:t>i</a:t>
            </a:r>
            <a:r>
              <a:rPr lang="en-US" sz="1600" dirty="0" smtClean="0">
                <a:latin typeface="Courier"/>
                <a:cs typeface="Courier"/>
              </a:rPr>
              <a:t>mport </a:t>
            </a:r>
            <a:r>
              <a:rPr lang="en-US" sz="1600" dirty="0" err="1" smtClean="0">
                <a:latin typeface="Courier"/>
                <a:cs typeface="Courier"/>
              </a:rPr>
              <a:t>java.util</a:t>
            </a:r>
            <a:r>
              <a:rPr lang="en-US" sz="1600" dirty="0" smtClean="0">
                <a:latin typeface="Courier"/>
                <a:cs typeface="Courier"/>
              </a:rPr>
              <a:t>.*;</a:t>
            </a:r>
          </a:p>
          <a:p>
            <a:r>
              <a:rPr lang="en-US" sz="1600" dirty="0" smtClean="0">
                <a:latin typeface="Courier"/>
                <a:cs typeface="Courier"/>
              </a:rPr>
              <a:t>Public class </a:t>
            </a:r>
            <a:r>
              <a:rPr lang="en-US" sz="1600" dirty="0" err="1" smtClean="0">
                <a:latin typeface="Courier"/>
                <a:cs typeface="Courier"/>
              </a:rPr>
              <a:t>TreeSetExample</a:t>
            </a:r>
            <a:r>
              <a:rPr lang="en-US"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TreeSet</a:t>
            </a:r>
            <a:r>
              <a:rPr lang="en-US" sz="1600" dirty="0">
                <a:latin typeface="Courier"/>
                <a:cs typeface="Courier"/>
              </a:rPr>
              <a:t>&lt;String&gt; </a:t>
            </a:r>
            <a:r>
              <a:rPr lang="en-US" sz="1600" dirty="0" err="1">
                <a:latin typeface="Courier"/>
                <a:cs typeface="Courier"/>
              </a:rPr>
              <a:t>ts</a:t>
            </a:r>
            <a:r>
              <a:rPr lang="en-US" sz="1600" dirty="0">
                <a:latin typeface="Courier"/>
                <a:cs typeface="Courier"/>
              </a:rPr>
              <a:t> = new </a:t>
            </a:r>
            <a:r>
              <a:rPr lang="en-US" sz="1600" dirty="0" err="1">
                <a:latin typeface="Courier"/>
                <a:cs typeface="Courier"/>
              </a:rPr>
              <a:t>TreeSet</a:t>
            </a:r>
            <a:r>
              <a:rPr lang="en-US" sz="1600" dirty="0">
                <a:latin typeface="Courier"/>
                <a:cs typeface="Courier"/>
              </a:rPr>
              <a:t>&lt;String</a:t>
            </a:r>
            <a:r>
              <a:rPr lang="en-US" sz="1600" dirty="0" smtClean="0">
                <a:latin typeface="Courier"/>
                <a:cs typeface="Courier"/>
              </a:rPr>
              <a:t>&gt;(new </a:t>
            </a:r>
            <a:r>
              <a:rPr lang="en-US" sz="1600" dirty="0" err="1" smtClean="0">
                <a:latin typeface="Courier"/>
                <a:cs typeface="Courier"/>
              </a:rPr>
              <a:t>CompareAscend</a:t>
            </a:r>
            <a:r>
              <a:rPr lang="en-US" sz="1600" dirty="0" smtClean="0">
                <a:latin typeface="Courier"/>
                <a:cs typeface="Courier"/>
              </a:rPr>
              <a:t>());</a:t>
            </a:r>
            <a:endParaRPr lang="en-US"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("C")</a:t>
            </a:r>
            <a:r>
              <a:rPr lang="nb-NO" sz="1600" dirty="0" smtClean="0">
                <a:latin typeface="Courier"/>
                <a:cs typeface="Courier"/>
              </a:rPr>
              <a:t>;	</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("A");</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("B");</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("E");</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("F");</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("D")</a:t>
            </a:r>
            <a:r>
              <a:rPr lang="nb-NO"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System.out.println</a:t>
            </a:r>
            <a:r>
              <a:rPr lang="en-US" sz="1600" dirty="0" smtClean="0">
                <a:latin typeface="Courier"/>
                <a:cs typeface="Courier"/>
              </a:rPr>
              <a:t>(</a:t>
            </a:r>
            <a:r>
              <a:rPr lang="en-US" sz="1600" dirty="0" err="1" smtClean="0">
                <a:latin typeface="Courier"/>
                <a:cs typeface="Courier"/>
              </a:rPr>
              <a:t>ts</a:t>
            </a:r>
            <a:r>
              <a:rPr lang="en-US" sz="1600" dirty="0" smtClean="0">
                <a:latin typeface="Courier"/>
                <a:cs typeface="Courier"/>
              </a:rPr>
              <a:t>); </a:t>
            </a:r>
          </a:p>
          <a:p>
            <a:r>
              <a:rPr lang="en-US" sz="1600" dirty="0">
                <a:latin typeface="Courier"/>
                <a:cs typeface="Courier"/>
              </a:rPr>
              <a:t>}</a:t>
            </a:r>
          </a:p>
        </p:txBody>
      </p:sp>
      <p:sp>
        <p:nvSpPr>
          <p:cNvPr id="54" name="TextBox 53"/>
          <p:cNvSpPr txBox="1"/>
          <p:nvPr/>
        </p:nvSpPr>
        <p:spPr>
          <a:xfrm>
            <a:off x="514043" y="5266605"/>
            <a:ext cx="8207926" cy="646331"/>
          </a:xfrm>
          <a:prstGeom prst="rect">
            <a:avLst/>
          </a:prstGeom>
          <a:noFill/>
        </p:spPr>
        <p:txBody>
          <a:bodyPr wrap="square" rtlCol="0">
            <a:spAutoFit/>
          </a:bodyPr>
          <a:lstStyle/>
          <a:p>
            <a:r>
              <a:rPr lang="en-US" smtClean="0"/>
              <a:t>In </a:t>
            </a:r>
            <a:r>
              <a:rPr lang="en-US" dirty="0" smtClean="0"/>
              <a:t>this case, elements are sorted in ascending order:</a:t>
            </a:r>
          </a:p>
          <a:p>
            <a:r>
              <a:rPr lang="en-US" dirty="0" smtClean="0"/>
              <a:t>A, B, C, D, E, F</a:t>
            </a:r>
            <a:endParaRPr lang="en-US" dirty="0"/>
          </a:p>
        </p:txBody>
      </p:sp>
    </p:spTree>
    <p:extLst>
      <p:ext uri="{BB962C8B-B14F-4D97-AF65-F5344CB8AC3E}">
        <p14:creationId xmlns:p14="http://schemas.microsoft.com/office/powerpoint/2010/main" val="2425167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4" name="Rectangle 3"/>
          <p:cNvSpPr/>
          <p:nvPr/>
        </p:nvSpPr>
        <p:spPr>
          <a:xfrm>
            <a:off x="274320" y="1413533"/>
            <a:ext cx="8869680" cy="2800767"/>
          </a:xfrm>
          <a:prstGeom prst="rect">
            <a:avLst/>
          </a:prstGeom>
        </p:spPr>
        <p:txBody>
          <a:bodyPr wrap="square">
            <a:spAutoFit/>
          </a:bodyPr>
          <a:lstStyle/>
          <a:p>
            <a:r>
              <a:rPr lang="en-US" sz="1600" dirty="0">
                <a:latin typeface="Courier"/>
                <a:cs typeface="Courier"/>
              </a:rPr>
              <a:t>i</a:t>
            </a:r>
            <a:r>
              <a:rPr lang="en-US" sz="1600" dirty="0" smtClean="0">
                <a:latin typeface="Courier"/>
                <a:cs typeface="Courier"/>
              </a:rPr>
              <a:t>mport </a:t>
            </a:r>
            <a:r>
              <a:rPr lang="en-US" sz="1600" dirty="0" err="1" smtClean="0">
                <a:latin typeface="Courier"/>
                <a:cs typeface="Courier"/>
              </a:rPr>
              <a:t>java.util</a:t>
            </a:r>
            <a:r>
              <a:rPr lang="en-US" sz="1600" dirty="0" smtClean="0">
                <a:latin typeface="Courier"/>
                <a:cs typeface="Courier"/>
              </a:rPr>
              <a:t>.*;</a:t>
            </a:r>
          </a:p>
          <a:p>
            <a:r>
              <a:rPr lang="en-US" sz="1600" dirty="0" smtClean="0">
                <a:latin typeface="Courier"/>
                <a:cs typeface="Courier"/>
              </a:rPr>
              <a:t>Public class </a:t>
            </a:r>
            <a:r>
              <a:rPr lang="en-US" sz="1600" dirty="0" err="1" smtClean="0">
                <a:latin typeface="Courier"/>
                <a:cs typeface="Courier"/>
              </a:rPr>
              <a:t>TreeSetExample</a:t>
            </a:r>
            <a:r>
              <a:rPr lang="en-US"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TreeSet</a:t>
            </a:r>
            <a:r>
              <a:rPr lang="en-US" sz="1600" dirty="0">
                <a:latin typeface="Courier"/>
                <a:cs typeface="Courier"/>
              </a:rPr>
              <a:t>&lt;String&gt; </a:t>
            </a:r>
            <a:r>
              <a:rPr lang="en-US" sz="1600" dirty="0" err="1">
                <a:latin typeface="Courier"/>
                <a:cs typeface="Courier"/>
              </a:rPr>
              <a:t>ts</a:t>
            </a:r>
            <a:r>
              <a:rPr lang="en-US" sz="1600" dirty="0">
                <a:latin typeface="Courier"/>
                <a:cs typeface="Courier"/>
              </a:rPr>
              <a:t> = new </a:t>
            </a:r>
            <a:r>
              <a:rPr lang="en-US" sz="1600" dirty="0" err="1">
                <a:latin typeface="Courier"/>
                <a:cs typeface="Courier"/>
              </a:rPr>
              <a:t>TreeSet</a:t>
            </a:r>
            <a:r>
              <a:rPr lang="en-US" sz="1600" dirty="0">
                <a:latin typeface="Courier"/>
                <a:cs typeface="Courier"/>
              </a:rPr>
              <a:t>&lt;String</a:t>
            </a:r>
            <a:r>
              <a:rPr lang="en-US" sz="1600" dirty="0" smtClean="0">
                <a:latin typeface="Courier"/>
                <a:cs typeface="Courier"/>
              </a:rPr>
              <a:t>&gt;(new </a:t>
            </a:r>
            <a:r>
              <a:rPr lang="en-US" sz="1600" dirty="0" err="1" smtClean="0">
                <a:latin typeface="Courier"/>
                <a:cs typeface="Courier"/>
              </a:rPr>
              <a:t>CompareDescend</a:t>
            </a:r>
            <a:r>
              <a:rPr lang="en-US" sz="1600" dirty="0" smtClean="0">
                <a:latin typeface="Courier"/>
                <a:cs typeface="Courier"/>
              </a:rPr>
              <a:t>());</a:t>
            </a:r>
            <a:endParaRPr lang="en-US"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("C")</a:t>
            </a:r>
            <a:r>
              <a:rPr lang="nb-NO" sz="1600" dirty="0" smtClean="0">
                <a:latin typeface="Courier"/>
                <a:cs typeface="Courier"/>
              </a:rPr>
              <a:t>;	</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("A");</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("B");</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("E");</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("F");</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("D")</a:t>
            </a:r>
            <a:r>
              <a:rPr lang="nb-NO"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System.out.println</a:t>
            </a:r>
            <a:r>
              <a:rPr lang="en-US" sz="1600" dirty="0" smtClean="0">
                <a:latin typeface="Courier"/>
                <a:cs typeface="Courier"/>
              </a:rPr>
              <a:t>(</a:t>
            </a:r>
            <a:r>
              <a:rPr lang="en-US" sz="1600" dirty="0" err="1" smtClean="0">
                <a:latin typeface="Courier"/>
                <a:cs typeface="Courier"/>
              </a:rPr>
              <a:t>ts</a:t>
            </a:r>
            <a:r>
              <a:rPr lang="en-US" sz="1600" dirty="0" smtClean="0">
                <a:latin typeface="Courier"/>
                <a:cs typeface="Courier"/>
              </a:rPr>
              <a:t>); </a:t>
            </a:r>
          </a:p>
          <a:p>
            <a:r>
              <a:rPr lang="en-US" sz="1600" dirty="0">
                <a:latin typeface="Courier"/>
                <a:cs typeface="Courier"/>
              </a:rPr>
              <a:t>}</a:t>
            </a:r>
          </a:p>
        </p:txBody>
      </p:sp>
      <p:sp>
        <p:nvSpPr>
          <p:cNvPr id="54" name="TextBox 53"/>
          <p:cNvSpPr txBox="1"/>
          <p:nvPr/>
        </p:nvSpPr>
        <p:spPr>
          <a:xfrm>
            <a:off x="514043" y="5266605"/>
            <a:ext cx="5673348" cy="646331"/>
          </a:xfrm>
          <a:prstGeom prst="rect">
            <a:avLst/>
          </a:prstGeom>
          <a:noFill/>
        </p:spPr>
        <p:txBody>
          <a:bodyPr wrap="none" rtlCol="0">
            <a:spAutoFit/>
          </a:bodyPr>
          <a:lstStyle/>
          <a:p>
            <a:r>
              <a:rPr lang="en-US" dirty="0" smtClean="0"/>
              <a:t>In this case, elements are sorted in descending order:</a:t>
            </a:r>
          </a:p>
          <a:p>
            <a:r>
              <a:rPr lang="en-US" dirty="0"/>
              <a:t>F</a:t>
            </a:r>
            <a:r>
              <a:rPr lang="en-US" dirty="0" smtClean="0"/>
              <a:t>, E, </a:t>
            </a:r>
            <a:r>
              <a:rPr lang="en-US" dirty="0"/>
              <a:t>D</a:t>
            </a:r>
            <a:r>
              <a:rPr lang="en-US" dirty="0" smtClean="0"/>
              <a:t>, C, B, A</a:t>
            </a:r>
            <a:endParaRPr lang="en-US" dirty="0"/>
          </a:p>
        </p:txBody>
      </p:sp>
    </p:spTree>
    <p:extLst>
      <p:ext uri="{BB962C8B-B14F-4D97-AF65-F5344CB8AC3E}">
        <p14:creationId xmlns:p14="http://schemas.microsoft.com/office/powerpoint/2010/main" val="6239417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a:latin typeface="Arial" charset="0"/>
                <a:ea typeface="Arial" charset="0"/>
                <a:cs typeface="Arial" charset="0"/>
              </a:rPr>
              <a:t>O</a:t>
            </a:r>
            <a:r>
              <a:rPr lang="en-US" cap="none" dirty="0" smtClean="0">
                <a:latin typeface="Arial" charset="0"/>
                <a:ea typeface="Arial" charset="0"/>
                <a:cs typeface="Arial" charset="0"/>
              </a:rPr>
              <a:t>ther Collections</a:t>
            </a:r>
            <a:endParaRPr lang="en-US" cap="none" dirty="0">
              <a:latin typeface="Arial" charset="0"/>
              <a:ea typeface="Arial" charset="0"/>
              <a:cs typeface="Arial" charset="0"/>
            </a:endParaRPr>
          </a:p>
        </p:txBody>
      </p:sp>
      <p:sp>
        <p:nvSpPr>
          <p:cNvPr id="4" name="TextBox 3"/>
          <p:cNvSpPr txBox="1"/>
          <p:nvPr/>
        </p:nvSpPr>
        <p:spPr>
          <a:xfrm>
            <a:off x="426128" y="1887604"/>
            <a:ext cx="6347532" cy="1200329"/>
          </a:xfrm>
          <a:prstGeom prst="rect">
            <a:avLst/>
          </a:prstGeom>
          <a:noFill/>
        </p:spPr>
        <p:txBody>
          <a:bodyPr wrap="square" rtlCol="0">
            <a:spAutoFit/>
          </a:bodyPr>
          <a:lstStyle/>
          <a:p>
            <a:pPr marL="285750" indent="-285750">
              <a:buFont typeface="Wingdings" charset="2"/>
              <a:buChar char="v"/>
            </a:pPr>
            <a:r>
              <a:rPr lang="en-US" dirty="0" err="1" smtClean="0"/>
              <a:t>ArrayList</a:t>
            </a:r>
            <a:r>
              <a:rPr lang="en-US" dirty="0" smtClean="0"/>
              <a:t>&lt;E&gt;</a:t>
            </a:r>
          </a:p>
          <a:p>
            <a:pPr marL="285750" indent="-285750">
              <a:buFont typeface="Wingdings" charset="2"/>
              <a:buChar char="v"/>
            </a:pPr>
            <a:r>
              <a:rPr lang="en-US" dirty="0" err="1" smtClean="0"/>
              <a:t>LinkedList</a:t>
            </a:r>
            <a:r>
              <a:rPr lang="en-US" dirty="0" smtClean="0"/>
              <a:t>&lt;E&gt;</a:t>
            </a:r>
          </a:p>
          <a:p>
            <a:pPr marL="285750" indent="-285750">
              <a:buFont typeface="Wingdings" charset="2"/>
              <a:buChar char="v"/>
            </a:pPr>
            <a:endParaRPr lang="en-US" dirty="0" smtClean="0"/>
          </a:p>
          <a:p>
            <a:pPr marL="285750" indent="-285750">
              <a:buFont typeface="Wingdings" charset="2"/>
              <a:buChar char="v"/>
            </a:pPr>
            <a:endParaRPr lang="en-US" dirty="0"/>
          </a:p>
        </p:txBody>
      </p:sp>
      <p:sp>
        <p:nvSpPr>
          <p:cNvPr id="5" name="Rectangle 4"/>
          <p:cNvSpPr/>
          <p:nvPr/>
        </p:nvSpPr>
        <p:spPr>
          <a:xfrm>
            <a:off x="4314570" y="1596586"/>
            <a:ext cx="4572000" cy="1107996"/>
          </a:xfrm>
          <a:prstGeom prst="rect">
            <a:avLst/>
          </a:prstGeom>
        </p:spPr>
        <p:txBody>
          <a:bodyPr>
            <a:spAutoFit/>
          </a:bodyPr>
          <a:lstStyle/>
          <a:p>
            <a:r>
              <a:rPr lang="en-US" sz="1600" dirty="0"/>
              <a:t>import </a:t>
            </a:r>
            <a:r>
              <a:rPr lang="en-US" sz="1600" dirty="0" err="1"/>
              <a:t>java.util.ArrayList</a:t>
            </a:r>
            <a:r>
              <a:rPr lang="en-US" sz="1600" dirty="0"/>
              <a:t>;</a:t>
            </a:r>
          </a:p>
          <a:p>
            <a:r>
              <a:rPr lang="en-US" sz="1600" dirty="0"/>
              <a:t>…</a:t>
            </a:r>
          </a:p>
          <a:p>
            <a:r>
              <a:rPr lang="en-US" sz="1600" dirty="0" err="1"/>
              <a:t>ArrayList</a:t>
            </a:r>
            <a:r>
              <a:rPr lang="en-US" sz="1600" dirty="0"/>
              <a:t>&lt;String&gt; list = new </a:t>
            </a:r>
            <a:r>
              <a:rPr lang="en-US" sz="1600" dirty="0" err="1"/>
              <a:t>ArrayList</a:t>
            </a:r>
            <a:r>
              <a:rPr lang="en-US" sz="1600" dirty="0"/>
              <a:t>&lt;String&gt;(); </a:t>
            </a:r>
          </a:p>
          <a:p>
            <a:r>
              <a:rPr lang="nb-NO" sz="1600" dirty="0" err="1"/>
              <a:t>list.add</a:t>
            </a:r>
            <a:r>
              <a:rPr lang="nb-NO" sz="1600" dirty="0"/>
              <a:t>("Sam"); </a:t>
            </a:r>
            <a:endParaRPr lang="en-US" sz="1600" dirty="0"/>
          </a:p>
        </p:txBody>
      </p:sp>
      <p:pic>
        <p:nvPicPr>
          <p:cNvPr id="6" name="Picture 5" descr="Screen Shot 2014-11-09 at 4.17.40 PM.png"/>
          <p:cNvPicPr>
            <a:picLocks noChangeAspect="1"/>
          </p:cNvPicPr>
          <p:nvPr/>
        </p:nvPicPr>
        <p:blipFill rotWithShape="1">
          <a:blip r:embed="rId3">
            <a:extLst>
              <a:ext uri="{28A0092B-C50C-407E-A947-70E740481C1C}">
                <a14:useLocalDpi xmlns:a14="http://schemas.microsoft.com/office/drawing/2010/main" val="0"/>
              </a:ext>
            </a:extLst>
          </a:blip>
          <a:srcRect l="34339" t="42157" r="20520" b="18323"/>
          <a:stretch/>
        </p:blipFill>
        <p:spPr>
          <a:xfrm>
            <a:off x="1439293" y="3087933"/>
            <a:ext cx="6181075" cy="3382148"/>
          </a:xfrm>
          <a:prstGeom prst="rect">
            <a:avLst/>
          </a:prstGeom>
        </p:spPr>
      </p:pic>
      <p:sp>
        <p:nvSpPr>
          <p:cNvPr id="7" name="Rounded Rectangle 6"/>
          <p:cNvSpPr/>
          <p:nvPr/>
        </p:nvSpPr>
        <p:spPr>
          <a:xfrm>
            <a:off x="1439293" y="2681456"/>
            <a:ext cx="3058841" cy="406477"/>
          </a:xfrm>
          <a:prstGeom prst="round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ArrayList</a:t>
            </a:r>
            <a:r>
              <a:rPr lang="en-US" dirty="0" smtClean="0">
                <a:solidFill>
                  <a:schemeClr val="tx1"/>
                </a:solidFill>
              </a:rPr>
              <a:t>&lt;E&gt;</a:t>
            </a:r>
            <a:endParaRPr lang="en-US" dirty="0">
              <a:solidFill>
                <a:schemeClr val="tx1"/>
              </a:solidFill>
            </a:endParaRPr>
          </a:p>
        </p:txBody>
      </p:sp>
      <p:sp>
        <p:nvSpPr>
          <p:cNvPr id="8" name="Rounded Rectangle 7"/>
          <p:cNvSpPr/>
          <p:nvPr/>
        </p:nvSpPr>
        <p:spPr>
          <a:xfrm>
            <a:off x="4537531" y="2681456"/>
            <a:ext cx="3058841" cy="406477"/>
          </a:xfrm>
          <a:prstGeom prst="roundRect">
            <a:avLst/>
          </a:prstGeom>
          <a:solidFill>
            <a:schemeClr val="accent2">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000000"/>
                </a:solidFill>
              </a:rPr>
              <a:t>LinkedList</a:t>
            </a:r>
            <a:r>
              <a:rPr lang="en-US" dirty="0" smtClean="0">
                <a:solidFill>
                  <a:srgbClr val="000000"/>
                </a:solidFill>
              </a:rPr>
              <a:t>&lt;E&gt;</a:t>
            </a:r>
            <a:endParaRPr lang="en-US" dirty="0">
              <a:solidFill>
                <a:srgbClr val="000000"/>
              </a:solidFill>
            </a:endParaRPr>
          </a:p>
        </p:txBody>
      </p:sp>
      <p:cxnSp>
        <p:nvCxnSpPr>
          <p:cNvPr id="10" name="Straight Connector 9"/>
          <p:cNvCxnSpPr>
            <a:stCxn id="6" idx="0"/>
            <a:endCxn id="6" idx="2"/>
          </p:cNvCxnSpPr>
          <p:nvPr/>
        </p:nvCxnSpPr>
        <p:spPr>
          <a:xfrm>
            <a:off x="4529831" y="3087933"/>
            <a:ext cx="0" cy="3382148"/>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595759" y="3592961"/>
            <a:ext cx="1965502" cy="338554"/>
          </a:xfrm>
          <a:prstGeom prst="rect">
            <a:avLst/>
          </a:prstGeom>
          <a:noFill/>
        </p:spPr>
        <p:txBody>
          <a:bodyPr wrap="none" rtlCol="0">
            <a:spAutoFit/>
          </a:bodyPr>
          <a:lstStyle/>
          <a:p>
            <a:r>
              <a:rPr lang="en-US" sz="1600" b="1" dirty="0" smtClean="0"/>
              <a:t>- Not </a:t>
            </a:r>
            <a:r>
              <a:rPr lang="en-US" sz="1600" b="1" dirty="0" err="1" smtClean="0"/>
              <a:t>synchrinized</a:t>
            </a:r>
            <a:endParaRPr lang="en-US" sz="1600" b="1" dirty="0"/>
          </a:p>
        </p:txBody>
      </p:sp>
      <p:sp>
        <p:nvSpPr>
          <p:cNvPr id="11" name="TextBox 10"/>
          <p:cNvSpPr txBox="1"/>
          <p:nvPr/>
        </p:nvSpPr>
        <p:spPr>
          <a:xfrm>
            <a:off x="1595759" y="4452661"/>
            <a:ext cx="2718811" cy="584776"/>
          </a:xfrm>
          <a:prstGeom prst="rect">
            <a:avLst/>
          </a:prstGeom>
          <a:noFill/>
        </p:spPr>
        <p:txBody>
          <a:bodyPr wrap="square" rtlCol="0">
            <a:spAutoFit/>
          </a:bodyPr>
          <a:lstStyle/>
          <a:p>
            <a:r>
              <a:rPr lang="en-US" sz="1600" b="1" dirty="0" smtClean="0"/>
              <a:t>- Uses Arrays with 50% growth.</a:t>
            </a:r>
            <a:endParaRPr lang="en-US" sz="1600" b="1" dirty="0"/>
          </a:p>
        </p:txBody>
      </p:sp>
    </p:spTree>
    <p:extLst>
      <p:ext uri="{BB962C8B-B14F-4D97-AF65-F5344CB8AC3E}">
        <p14:creationId xmlns:p14="http://schemas.microsoft.com/office/powerpoint/2010/main" val="1898859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ArrayList</a:t>
            </a:r>
            <a:r>
              <a:rPr lang="en-US" cap="none" dirty="0" smtClean="0">
                <a:latin typeface="Arial" charset="0"/>
                <a:ea typeface="Arial" charset="0"/>
                <a:cs typeface="Arial" charset="0"/>
              </a:rPr>
              <a:t>&lt;E&gt; </a:t>
            </a:r>
            <a:r>
              <a:rPr lang="en-US" cap="none" dirty="0" smtClean="0">
                <a:latin typeface="Arial" charset="0"/>
                <a:ea typeface="Arial" charset="0"/>
                <a:cs typeface="Arial" charset="0"/>
                <a:hlinkClick r:id="rId2"/>
              </a:rPr>
              <a:t>Methods</a:t>
            </a:r>
            <a:endParaRPr lang="en-US" cap="none" dirty="0">
              <a:latin typeface="Arial" charset="0"/>
              <a:ea typeface="Arial" charset="0"/>
              <a:cs typeface="Arial" charset="0"/>
            </a:endParaRPr>
          </a:p>
        </p:txBody>
      </p:sp>
      <p:graphicFrame>
        <p:nvGraphicFramePr>
          <p:cNvPr id="7" name="Content Placeholder 6"/>
          <p:cNvGraphicFramePr>
            <a:graphicFrameLocks noGrp="1"/>
          </p:cNvGraphicFramePr>
          <p:nvPr>
            <p:ph idx="1"/>
            <p:extLst/>
          </p:nvPr>
        </p:nvGraphicFramePr>
        <p:xfrm>
          <a:off x="331130" y="1695573"/>
          <a:ext cx="8490179" cy="4693920"/>
        </p:xfrm>
        <a:graphic>
          <a:graphicData uri="http://schemas.openxmlformats.org/drawingml/2006/table">
            <a:tbl>
              <a:tblPr firstRow="1" bandRow="1">
                <a:tableStyleId>{5C22544A-7EE6-4342-B048-85BDC9FD1C3A}</a:tableStyleId>
              </a:tblPr>
              <a:tblGrid>
                <a:gridCol w="1151909"/>
                <a:gridCol w="3092390"/>
                <a:gridCol w="4245880"/>
              </a:tblGrid>
              <a:tr h="370840">
                <a:tc>
                  <a:txBody>
                    <a:bodyPr/>
                    <a:lstStyle/>
                    <a:p>
                      <a:r>
                        <a:rPr lang="en-US" sz="1200" dirty="0" smtClean="0"/>
                        <a:t>Modifier and Type</a:t>
                      </a:r>
                      <a:endParaRPr lang="en-US" sz="1200" dirty="0"/>
                    </a:p>
                  </a:txBody>
                  <a:tcPr/>
                </a:tc>
                <a:tc>
                  <a:txBody>
                    <a:bodyPr/>
                    <a:lstStyle/>
                    <a:p>
                      <a:r>
                        <a:rPr lang="en-US" sz="1200" dirty="0" smtClean="0"/>
                        <a:t>Method</a:t>
                      </a:r>
                      <a:endParaRPr lang="en-US" sz="1200" dirty="0"/>
                    </a:p>
                  </a:txBody>
                  <a:tcPr/>
                </a:tc>
                <a:tc>
                  <a:txBody>
                    <a:bodyPr/>
                    <a:lstStyle/>
                    <a:p>
                      <a:r>
                        <a:rPr lang="en-US" sz="1200" dirty="0" smtClean="0"/>
                        <a:t>Description</a:t>
                      </a:r>
                      <a:endParaRPr lang="en-US" sz="1200" dirty="0"/>
                    </a:p>
                  </a:txBody>
                  <a:tcPr/>
                </a:tc>
              </a:tr>
              <a:tr h="370840">
                <a:tc>
                  <a:txBody>
                    <a:bodyPr/>
                    <a:lstStyle/>
                    <a:p>
                      <a:r>
                        <a:rPr lang="en-US" sz="1200" dirty="0" err="1" smtClean="0"/>
                        <a:t>boolean</a:t>
                      </a:r>
                      <a:endParaRPr lang="en-US" sz="1200" dirty="0"/>
                    </a:p>
                  </a:txBody>
                  <a:tcPr/>
                </a:tc>
                <a:tc>
                  <a:txBody>
                    <a:bodyPr/>
                    <a:lstStyle/>
                    <a:p>
                      <a:r>
                        <a:rPr lang="en-US" sz="1200" dirty="0" smtClean="0"/>
                        <a:t>add(E e)</a:t>
                      </a:r>
                      <a:endParaRPr lang="en-US" sz="1200" dirty="0"/>
                    </a:p>
                  </a:txBody>
                  <a:tcPr/>
                </a:tc>
                <a:tc>
                  <a:txBody>
                    <a:bodyPr/>
                    <a:lstStyle/>
                    <a:p>
                      <a:r>
                        <a:rPr lang="en-US" sz="1200" dirty="0" smtClean="0"/>
                        <a:t>Appends the specified element</a:t>
                      </a:r>
                      <a:r>
                        <a:rPr lang="en-US" sz="1200" baseline="0" dirty="0" smtClean="0"/>
                        <a:t> to the end of this list. </a:t>
                      </a:r>
                      <a:endParaRPr lang="en-US" sz="1200" dirty="0"/>
                    </a:p>
                  </a:txBody>
                  <a:tcPr/>
                </a:tc>
              </a:tr>
              <a:tr h="370840">
                <a:tc>
                  <a:txBody>
                    <a:bodyPr/>
                    <a:lstStyle/>
                    <a:p>
                      <a:r>
                        <a:rPr lang="en-US" sz="1200" dirty="0" smtClean="0"/>
                        <a:t>void</a:t>
                      </a:r>
                      <a:endParaRPr lang="en-US" sz="1200" dirty="0"/>
                    </a:p>
                  </a:txBody>
                  <a:tcPr/>
                </a:tc>
                <a:tc>
                  <a:txBody>
                    <a:bodyPr/>
                    <a:lstStyle/>
                    <a:p>
                      <a:r>
                        <a:rPr lang="en-US" sz="1200" dirty="0" smtClean="0"/>
                        <a:t>add(</a:t>
                      </a:r>
                      <a:r>
                        <a:rPr lang="en-US" sz="1200" dirty="0" err="1" smtClean="0"/>
                        <a:t>int</a:t>
                      </a:r>
                      <a:r>
                        <a:rPr lang="en-US" sz="1200" dirty="0" smtClean="0"/>
                        <a:t> index, E element)</a:t>
                      </a:r>
                      <a:endParaRPr lang="en-US" sz="1200" dirty="0"/>
                    </a:p>
                  </a:txBody>
                  <a:tcPr/>
                </a:tc>
                <a:tc>
                  <a:txBody>
                    <a:bodyPr/>
                    <a:lstStyle/>
                    <a:p>
                      <a:r>
                        <a:rPr lang="en-US" sz="1200" dirty="0" smtClean="0"/>
                        <a:t>Inserts the specified</a:t>
                      </a:r>
                      <a:r>
                        <a:rPr lang="en-US" sz="1200" baseline="0" dirty="0" smtClean="0"/>
                        <a:t> element at the specified position in this list.</a:t>
                      </a:r>
                      <a:endParaRPr lang="en-US" sz="1200" dirty="0"/>
                    </a:p>
                  </a:txBody>
                  <a:tcPr/>
                </a:tc>
              </a:tr>
              <a:tr h="370840">
                <a:tc>
                  <a:txBody>
                    <a:bodyPr/>
                    <a:lstStyle/>
                    <a:p>
                      <a:r>
                        <a:rPr lang="en-US" sz="1200" dirty="0" err="1" smtClean="0"/>
                        <a:t>boolean</a:t>
                      </a:r>
                      <a:r>
                        <a:rPr lang="en-US" sz="1200" dirty="0" smtClean="0"/>
                        <a:t> </a:t>
                      </a:r>
                      <a:endParaRPr lang="en-US" sz="1200" dirty="0"/>
                    </a:p>
                  </a:txBody>
                  <a:tcPr/>
                </a:tc>
                <a:tc>
                  <a:txBody>
                    <a:bodyPr/>
                    <a:lstStyle/>
                    <a:p>
                      <a:r>
                        <a:rPr lang="en-US" sz="1200" dirty="0" err="1" smtClean="0"/>
                        <a:t>addAll</a:t>
                      </a:r>
                      <a:r>
                        <a:rPr lang="en-US" sz="1200" dirty="0" smtClean="0"/>
                        <a:t>(Collection&lt;? Extends</a:t>
                      </a:r>
                      <a:r>
                        <a:rPr lang="en-US" sz="1200" baseline="0" dirty="0" smtClean="0"/>
                        <a:t> E&gt; c)</a:t>
                      </a:r>
                      <a:endParaRPr lang="en-US" sz="1200" dirty="0"/>
                    </a:p>
                  </a:txBody>
                  <a:tcPr/>
                </a:tc>
                <a:tc>
                  <a:txBody>
                    <a:bodyPr/>
                    <a:lstStyle/>
                    <a:p>
                      <a:r>
                        <a:rPr lang="en-US" sz="1200" dirty="0" smtClean="0"/>
                        <a:t>Appends</a:t>
                      </a:r>
                      <a:r>
                        <a:rPr lang="en-US" sz="1200" baseline="0" dirty="0" smtClean="0"/>
                        <a:t> all of the elements in the specified collection to the end of this list, in the order that they are returned by the specifies collection’s Iterator.</a:t>
                      </a:r>
                      <a:endParaRPr lang="en-US" sz="1200" dirty="0"/>
                    </a:p>
                  </a:txBody>
                  <a:tcPr/>
                </a:tc>
              </a:tr>
              <a:tr h="370840">
                <a:tc>
                  <a:txBody>
                    <a:bodyPr/>
                    <a:lstStyle/>
                    <a:p>
                      <a:r>
                        <a:rPr lang="en-US" sz="1200" dirty="0" err="1" smtClean="0"/>
                        <a:t>boolean</a:t>
                      </a:r>
                      <a:endParaRPr lang="en-US" sz="1200" dirty="0"/>
                    </a:p>
                  </a:txBody>
                  <a:tcPr/>
                </a:tc>
                <a:tc>
                  <a:txBody>
                    <a:bodyPr/>
                    <a:lstStyle/>
                    <a:p>
                      <a:r>
                        <a:rPr lang="en-US" sz="1200" dirty="0" err="1" smtClean="0"/>
                        <a:t>addAll</a:t>
                      </a:r>
                      <a:r>
                        <a:rPr lang="en-US" sz="1200" dirty="0" smtClean="0"/>
                        <a:t>(</a:t>
                      </a:r>
                      <a:r>
                        <a:rPr lang="en-US" sz="1200" dirty="0" err="1" smtClean="0"/>
                        <a:t>int</a:t>
                      </a:r>
                      <a:r>
                        <a:rPr lang="en-US" sz="1200" dirty="0" smtClean="0"/>
                        <a:t> index,</a:t>
                      </a:r>
                      <a:r>
                        <a:rPr lang="en-US" sz="1200" baseline="0" dirty="0" smtClean="0"/>
                        <a:t> Collection&lt;? Extends E&gt; c)</a:t>
                      </a:r>
                      <a:endParaRPr lang="en-US" sz="1200" dirty="0"/>
                    </a:p>
                  </a:txBody>
                  <a:tcPr/>
                </a:tc>
                <a:tc>
                  <a:txBody>
                    <a:bodyPr/>
                    <a:lstStyle/>
                    <a:p>
                      <a:r>
                        <a:rPr lang="en-US" sz="1200" dirty="0" smtClean="0"/>
                        <a:t>Inserts all of the elements in the specified collections into this list, starting at the specified</a:t>
                      </a:r>
                      <a:r>
                        <a:rPr lang="en-US" sz="1200" baseline="0" dirty="0" smtClean="0"/>
                        <a:t> position.</a:t>
                      </a:r>
                      <a:endParaRPr lang="en-US" sz="1200" dirty="0"/>
                    </a:p>
                  </a:txBody>
                  <a:tcPr/>
                </a:tc>
              </a:tr>
              <a:tr h="370840">
                <a:tc>
                  <a:txBody>
                    <a:bodyPr/>
                    <a:lstStyle/>
                    <a:p>
                      <a:r>
                        <a:rPr lang="en-US" sz="1200" dirty="0" smtClean="0"/>
                        <a:t>void</a:t>
                      </a:r>
                      <a:endParaRPr lang="en-US" sz="1200" dirty="0"/>
                    </a:p>
                  </a:txBody>
                  <a:tcPr/>
                </a:tc>
                <a:tc>
                  <a:txBody>
                    <a:bodyPr/>
                    <a:lstStyle/>
                    <a:p>
                      <a:r>
                        <a:rPr lang="en-US" sz="1200" dirty="0" smtClean="0"/>
                        <a:t>clear()</a:t>
                      </a:r>
                      <a:endParaRPr lang="en-US" sz="1200" dirty="0"/>
                    </a:p>
                  </a:txBody>
                  <a:tcPr/>
                </a:tc>
                <a:tc>
                  <a:txBody>
                    <a:bodyPr/>
                    <a:lstStyle/>
                    <a:p>
                      <a:r>
                        <a:rPr lang="en-US" sz="1200" dirty="0" smtClean="0"/>
                        <a:t>Removes all of the elements</a:t>
                      </a:r>
                      <a:r>
                        <a:rPr lang="en-US" sz="1200" baseline="0" dirty="0" smtClean="0"/>
                        <a:t> from this list.</a:t>
                      </a:r>
                      <a:endParaRPr lang="en-US" sz="1200" dirty="0"/>
                    </a:p>
                  </a:txBody>
                  <a:tcPr/>
                </a:tc>
              </a:tr>
              <a:tr h="370840">
                <a:tc>
                  <a:txBody>
                    <a:bodyPr/>
                    <a:lstStyle/>
                    <a:p>
                      <a:r>
                        <a:rPr lang="en-US" sz="1200" dirty="0" smtClean="0"/>
                        <a:t>Object</a:t>
                      </a:r>
                      <a:endParaRPr lang="en-US" sz="1200" dirty="0"/>
                    </a:p>
                  </a:txBody>
                  <a:tcPr/>
                </a:tc>
                <a:tc>
                  <a:txBody>
                    <a:bodyPr/>
                    <a:lstStyle/>
                    <a:p>
                      <a:r>
                        <a:rPr lang="en-US" sz="1200" dirty="0" smtClean="0"/>
                        <a:t>clone()</a:t>
                      </a:r>
                    </a:p>
                  </a:txBody>
                  <a:tcPr/>
                </a:tc>
                <a:tc>
                  <a:txBody>
                    <a:bodyPr/>
                    <a:lstStyle/>
                    <a:p>
                      <a:r>
                        <a:rPr lang="en-US" sz="1200" dirty="0" smtClean="0"/>
                        <a:t>Returns</a:t>
                      </a:r>
                      <a:r>
                        <a:rPr lang="en-US" sz="1200" baseline="0" dirty="0" smtClean="0"/>
                        <a:t> a shallow copy of this </a:t>
                      </a:r>
                      <a:r>
                        <a:rPr lang="en-US" sz="1200" baseline="0" dirty="0" err="1" smtClean="0"/>
                        <a:t>ArrayList</a:t>
                      </a:r>
                      <a:r>
                        <a:rPr lang="en-US" sz="1200" baseline="0" dirty="0" smtClean="0"/>
                        <a:t> instance.</a:t>
                      </a:r>
                      <a:endParaRPr lang="en-US" sz="1200" dirty="0" smtClean="0"/>
                    </a:p>
                  </a:txBody>
                  <a:tcPr/>
                </a:tc>
              </a:tr>
              <a:tr h="370840">
                <a:tc>
                  <a:txBody>
                    <a:bodyPr/>
                    <a:lstStyle/>
                    <a:p>
                      <a:r>
                        <a:rPr lang="en-US" sz="1200" dirty="0" err="1" smtClean="0"/>
                        <a:t>boolean</a:t>
                      </a:r>
                      <a:endParaRPr lang="en-US" sz="1200" dirty="0"/>
                    </a:p>
                  </a:txBody>
                  <a:tcPr/>
                </a:tc>
                <a:tc>
                  <a:txBody>
                    <a:bodyPr/>
                    <a:lstStyle/>
                    <a:p>
                      <a:r>
                        <a:rPr lang="en-US" sz="1200" dirty="0" smtClean="0"/>
                        <a:t>contains(Object o)</a:t>
                      </a:r>
                    </a:p>
                  </a:txBody>
                  <a:tcPr/>
                </a:tc>
                <a:tc>
                  <a:txBody>
                    <a:bodyPr/>
                    <a:lstStyle/>
                    <a:p>
                      <a:r>
                        <a:rPr lang="en-US" sz="1200" dirty="0" smtClean="0"/>
                        <a:t>Returns true if</a:t>
                      </a:r>
                      <a:r>
                        <a:rPr lang="en-US" sz="1200" baseline="0" dirty="0" smtClean="0"/>
                        <a:t> this list contains the specified element.</a:t>
                      </a:r>
                      <a:endParaRPr lang="en-US" sz="1200" dirty="0" smtClean="0"/>
                    </a:p>
                  </a:txBody>
                  <a:tcPr/>
                </a:tc>
              </a:tr>
              <a:tr h="370840">
                <a:tc>
                  <a:txBody>
                    <a:bodyPr/>
                    <a:lstStyle/>
                    <a:p>
                      <a:r>
                        <a:rPr lang="en-US" sz="1200" dirty="0" smtClean="0"/>
                        <a:t>E</a:t>
                      </a:r>
                      <a:endParaRPr lang="en-US" sz="1200" dirty="0"/>
                    </a:p>
                  </a:txBody>
                  <a:tcPr/>
                </a:tc>
                <a:tc>
                  <a:txBody>
                    <a:bodyPr/>
                    <a:lstStyle/>
                    <a:p>
                      <a:r>
                        <a:rPr lang="en-US" sz="1200" dirty="0" smtClean="0"/>
                        <a:t>get(</a:t>
                      </a:r>
                      <a:r>
                        <a:rPr lang="en-US" sz="1200" dirty="0" err="1" smtClean="0"/>
                        <a:t>int</a:t>
                      </a:r>
                      <a:r>
                        <a:rPr lang="en-US" sz="1200" dirty="0" smtClean="0"/>
                        <a:t> index)</a:t>
                      </a:r>
                    </a:p>
                  </a:txBody>
                  <a:tcPr/>
                </a:tc>
                <a:tc>
                  <a:txBody>
                    <a:bodyPr/>
                    <a:lstStyle/>
                    <a:p>
                      <a:r>
                        <a:rPr lang="en-US" sz="1200" dirty="0" smtClean="0"/>
                        <a:t>Returns the element at the specified</a:t>
                      </a:r>
                      <a:r>
                        <a:rPr lang="en-US" sz="1200" baseline="0" dirty="0" smtClean="0"/>
                        <a:t> position in this list.</a:t>
                      </a:r>
                      <a:endParaRPr lang="en-US" sz="1200" dirty="0" smtClean="0"/>
                    </a:p>
                  </a:txBody>
                  <a:tcPr/>
                </a:tc>
              </a:tr>
              <a:tr h="370840">
                <a:tc>
                  <a:txBody>
                    <a:bodyPr/>
                    <a:lstStyle/>
                    <a:p>
                      <a:r>
                        <a:rPr lang="en-US" sz="1200" dirty="0" err="1" smtClean="0"/>
                        <a:t>int</a:t>
                      </a:r>
                      <a:r>
                        <a:rPr lang="en-US" sz="1200" dirty="0" smtClean="0"/>
                        <a:t> </a:t>
                      </a:r>
                      <a:endParaRPr lang="en-US" sz="1200" dirty="0"/>
                    </a:p>
                  </a:txBody>
                  <a:tcPr/>
                </a:tc>
                <a:tc>
                  <a:txBody>
                    <a:bodyPr/>
                    <a:lstStyle/>
                    <a:p>
                      <a:r>
                        <a:rPr lang="en-US" sz="1200" dirty="0" err="1" smtClean="0"/>
                        <a:t>indexOf</a:t>
                      </a:r>
                      <a:r>
                        <a:rPr lang="en-US" sz="1200" dirty="0" smtClean="0"/>
                        <a:t>(Object o)</a:t>
                      </a:r>
                    </a:p>
                  </a:txBody>
                  <a:tcPr/>
                </a:tc>
                <a:tc>
                  <a:txBody>
                    <a:bodyPr/>
                    <a:lstStyle/>
                    <a:p>
                      <a:r>
                        <a:rPr lang="en-US" sz="1200" dirty="0" smtClean="0"/>
                        <a:t>Returns true if</a:t>
                      </a:r>
                      <a:r>
                        <a:rPr lang="en-US" sz="1200" baseline="0" dirty="0" smtClean="0"/>
                        <a:t> this list contains no element.</a:t>
                      </a:r>
                      <a:endParaRPr lang="en-US" sz="1200" dirty="0" smtClean="0"/>
                    </a:p>
                  </a:txBody>
                  <a:tcPr/>
                </a:tc>
              </a:tr>
              <a:tr h="370840">
                <a:tc>
                  <a:txBody>
                    <a:bodyPr/>
                    <a:lstStyle/>
                    <a:p>
                      <a:r>
                        <a:rPr lang="en-US" sz="1200" dirty="0" smtClean="0"/>
                        <a:t>Iterator&lt;E&gt;</a:t>
                      </a:r>
                      <a:endParaRPr lang="en-US" sz="1200" dirty="0"/>
                    </a:p>
                  </a:txBody>
                  <a:tcPr/>
                </a:tc>
                <a:tc>
                  <a:txBody>
                    <a:bodyPr/>
                    <a:lstStyle/>
                    <a:p>
                      <a:r>
                        <a:rPr lang="en-US" sz="1200" dirty="0" smtClean="0"/>
                        <a:t>iterator()</a:t>
                      </a:r>
                    </a:p>
                  </a:txBody>
                  <a:tcPr/>
                </a:tc>
                <a:tc>
                  <a:txBody>
                    <a:bodyPr/>
                    <a:lstStyle/>
                    <a:p>
                      <a:r>
                        <a:rPr lang="en-US" sz="1200" dirty="0" smtClean="0"/>
                        <a:t>Returns an iterato</a:t>
                      </a:r>
                      <a:r>
                        <a:rPr lang="en-US" sz="1200" baseline="0" dirty="0" smtClean="0"/>
                        <a:t>r over the element in this list in proper sequence.</a:t>
                      </a:r>
                      <a:endParaRPr lang="en-US" sz="1200" dirty="0" smtClean="0"/>
                    </a:p>
                  </a:txBody>
                  <a:tcPr/>
                </a:tc>
              </a:tr>
            </a:tbl>
          </a:graphicData>
        </a:graphic>
      </p:graphicFrame>
    </p:spTree>
    <p:extLst>
      <p:ext uri="{BB962C8B-B14F-4D97-AF65-F5344CB8AC3E}">
        <p14:creationId xmlns:p14="http://schemas.microsoft.com/office/powerpoint/2010/main" val="5861410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a:latin typeface="Arial" charset="0"/>
                <a:ea typeface="Arial" charset="0"/>
                <a:cs typeface="Arial" charset="0"/>
              </a:rPr>
              <a:t>Other Collections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77500" lnSpcReduction="20000"/>
          </a:bodyPr>
          <a:lstStyle/>
          <a:p>
            <a:r>
              <a:rPr lang="en-US" dirty="0" smtClean="0"/>
              <a:t>Vector&lt;E&gt; </a:t>
            </a:r>
          </a:p>
          <a:p>
            <a:pPr lvl="1"/>
            <a:r>
              <a:rPr lang="en-US" dirty="0" smtClean="0"/>
              <a:t>implements a dynamic array.</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Useful if you don</a:t>
            </a:r>
            <a:r>
              <a:rPr lang="fr-FR" dirty="0" smtClean="0"/>
              <a:t>’</a:t>
            </a:r>
            <a:r>
              <a:rPr lang="en-US" dirty="0" smtClean="0"/>
              <a:t>t know the size the array in the beginning.</a:t>
            </a:r>
          </a:p>
          <a:p>
            <a:pPr lvl="1"/>
            <a:r>
              <a:rPr lang="en-US" dirty="0" smtClean="0"/>
              <a:t>Synchronized (any method that touches the vector’s content is thread safe).</a:t>
            </a:r>
          </a:p>
          <a:p>
            <a:pPr lvl="1"/>
            <a:r>
              <a:rPr lang="en-US" dirty="0" smtClean="0"/>
              <a:t>Uses Arrays.</a:t>
            </a:r>
          </a:p>
          <a:p>
            <a:pPr lvl="1"/>
            <a:r>
              <a:rPr lang="en-US" dirty="0" smtClean="0"/>
              <a:t>Doubles the size of the array for dynamic growth.</a:t>
            </a:r>
          </a:p>
          <a:p>
            <a:pPr lvl="1"/>
            <a:endParaRPr lang="en-US" dirty="0" smtClean="0"/>
          </a:p>
        </p:txBody>
      </p:sp>
      <p:sp>
        <p:nvSpPr>
          <p:cNvPr id="5" name="Rectangle 4"/>
          <p:cNvSpPr/>
          <p:nvPr/>
        </p:nvSpPr>
        <p:spPr>
          <a:xfrm>
            <a:off x="1751986" y="2327599"/>
            <a:ext cx="6881111" cy="1815882"/>
          </a:xfrm>
          <a:prstGeom prst="rect">
            <a:avLst/>
          </a:prstGeom>
        </p:spPr>
        <p:txBody>
          <a:bodyPr wrap="square">
            <a:spAutoFit/>
          </a:bodyPr>
          <a:lstStyle/>
          <a:p>
            <a:r>
              <a:rPr lang="en-US" sz="1600" dirty="0" smtClean="0">
                <a:solidFill>
                  <a:schemeClr val="bg1">
                    <a:lumMod val="50000"/>
                  </a:schemeClr>
                </a:solidFill>
                <a:latin typeface="Courier"/>
                <a:cs typeface="Courier"/>
              </a:rPr>
              <a:t>Vector</a:t>
            </a:r>
            <a:r>
              <a:rPr lang="en-US" sz="1600" dirty="0">
                <a:solidFill>
                  <a:schemeClr val="bg1">
                    <a:lumMod val="50000"/>
                  </a:schemeClr>
                </a:solidFill>
                <a:latin typeface="Courier"/>
                <a:cs typeface="Courier"/>
              </a:rPr>
              <a:t>&lt;String&gt; list = new Vector&lt;String&gt;();</a:t>
            </a:r>
          </a:p>
          <a:p>
            <a:r>
              <a:rPr lang="nb-NO" sz="1600" dirty="0" err="1" smtClean="0">
                <a:solidFill>
                  <a:schemeClr val="bg1">
                    <a:lumMod val="50000"/>
                  </a:schemeClr>
                </a:solidFill>
                <a:latin typeface="Courier"/>
                <a:cs typeface="Courier"/>
              </a:rPr>
              <a:t>list.add</a:t>
            </a:r>
            <a:r>
              <a:rPr lang="nb-NO" sz="1600" dirty="0">
                <a:solidFill>
                  <a:schemeClr val="bg1">
                    <a:lumMod val="50000"/>
                  </a:schemeClr>
                </a:solidFill>
                <a:latin typeface="Courier"/>
                <a:cs typeface="Courier"/>
              </a:rPr>
              <a:t>("Tom"); </a:t>
            </a:r>
          </a:p>
          <a:p>
            <a:r>
              <a:rPr lang="nb-NO" sz="1600" dirty="0" err="1" smtClean="0">
                <a:solidFill>
                  <a:schemeClr val="bg1">
                    <a:lumMod val="50000"/>
                  </a:schemeClr>
                </a:solidFill>
                <a:latin typeface="Courier"/>
                <a:cs typeface="Courier"/>
              </a:rPr>
              <a:t>list.addElement</a:t>
            </a:r>
            <a:r>
              <a:rPr lang="nb-NO" sz="1600" dirty="0">
                <a:solidFill>
                  <a:schemeClr val="bg1">
                    <a:lumMod val="50000"/>
                  </a:schemeClr>
                </a:solidFill>
                <a:latin typeface="Courier"/>
                <a:cs typeface="Courier"/>
              </a:rPr>
              <a:t>(</a:t>
            </a:r>
            <a:r>
              <a:rPr lang="nb-NO" sz="1600" dirty="0" err="1">
                <a:solidFill>
                  <a:schemeClr val="bg1">
                    <a:lumMod val="50000"/>
                  </a:schemeClr>
                </a:solidFill>
                <a:latin typeface="Courier"/>
                <a:cs typeface="Courier"/>
              </a:rPr>
              <a:t>new</a:t>
            </a:r>
            <a:r>
              <a:rPr lang="nb-NO" sz="1600" dirty="0">
                <a:solidFill>
                  <a:schemeClr val="bg1">
                    <a:lumMod val="50000"/>
                  </a:schemeClr>
                </a:solidFill>
                <a:latin typeface="Courier"/>
                <a:cs typeface="Courier"/>
              </a:rPr>
              <a:t> </a:t>
            </a:r>
            <a:r>
              <a:rPr lang="nb-NO" sz="1600" dirty="0" err="1">
                <a:solidFill>
                  <a:schemeClr val="bg1">
                    <a:lumMod val="50000"/>
                  </a:schemeClr>
                </a:solidFill>
                <a:latin typeface="Courier"/>
                <a:cs typeface="Courier"/>
              </a:rPr>
              <a:t>String</a:t>
            </a:r>
            <a:r>
              <a:rPr lang="nb-NO" sz="1600" dirty="0">
                <a:solidFill>
                  <a:schemeClr val="bg1">
                    <a:lumMod val="50000"/>
                  </a:schemeClr>
                </a:solidFill>
                <a:latin typeface="Courier"/>
                <a:cs typeface="Courier"/>
              </a:rPr>
              <a:t>("Jon"))</a:t>
            </a:r>
            <a:r>
              <a:rPr lang="nb-NO" sz="1600" dirty="0" smtClean="0">
                <a:solidFill>
                  <a:schemeClr val="bg1">
                    <a:lumMod val="50000"/>
                  </a:schemeClr>
                </a:solidFill>
                <a:latin typeface="Courier"/>
                <a:cs typeface="Courier"/>
              </a:rPr>
              <a:t>;</a:t>
            </a:r>
            <a:endParaRPr lang="nb-NO" sz="1600" dirty="0">
              <a:solidFill>
                <a:schemeClr val="bg1">
                  <a:lumMod val="50000"/>
                </a:schemeClr>
              </a:solidFill>
              <a:latin typeface="Courier"/>
              <a:cs typeface="Courier"/>
            </a:endParaRPr>
          </a:p>
          <a:p>
            <a:r>
              <a:rPr lang="nb-NO" sz="1600" dirty="0" err="1" smtClean="0">
                <a:solidFill>
                  <a:schemeClr val="bg1">
                    <a:lumMod val="50000"/>
                  </a:schemeClr>
                </a:solidFill>
                <a:latin typeface="Courier"/>
                <a:cs typeface="Courier"/>
              </a:rPr>
              <a:t>Iterator</a:t>
            </a:r>
            <a:r>
              <a:rPr lang="nb-NO" sz="1600" dirty="0">
                <a:solidFill>
                  <a:schemeClr val="bg1">
                    <a:lumMod val="50000"/>
                  </a:schemeClr>
                </a:solidFill>
                <a:latin typeface="Courier"/>
                <a:cs typeface="Courier"/>
              </a:rPr>
              <a:t>&lt;</a:t>
            </a:r>
            <a:r>
              <a:rPr lang="nb-NO" sz="1600" dirty="0" err="1">
                <a:solidFill>
                  <a:schemeClr val="bg1">
                    <a:lumMod val="50000"/>
                  </a:schemeClr>
                </a:solidFill>
                <a:latin typeface="Courier"/>
                <a:cs typeface="Courier"/>
              </a:rPr>
              <a:t>String</a:t>
            </a:r>
            <a:r>
              <a:rPr lang="nb-NO" sz="1600" dirty="0">
                <a:solidFill>
                  <a:schemeClr val="bg1">
                    <a:lumMod val="50000"/>
                  </a:schemeClr>
                </a:solidFill>
                <a:latin typeface="Courier"/>
                <a:cs typeface="Courier"/>
              </a:rPr>
              <a:t>&gt; it = </a:t>
            </a:r>
            <a:r>
              <a:rPr lang="nb-NO" sz="1600" dirty="0" err="1">
                <a:solidFill>
                  <a:schemeClr val="bg1">
                    <a:lumMod val="50000"/>
                  </a:schemeClr>
                </a:solidFill>
                <a:latin typeface="Courier"/>
                <a:cs typeface="Courier"/>
              </a:rPr>
              <a:t>list.iterator</a:t>
            </a:r>
            <a:r>
              <a:rPr lang="nb-NO" sz="1600" dirty="0">
                <a:solidFill>
                  <a:schemeClr val="bg1">
                    <a:lumMod val="50000"/>
                  </a:schemeClr>
                </a:solidFill>
                <a:latin typeface="Courier"/>
                <a:cs typeface="Courier"/>
              </a:rPr>
              <a:t>(); </a:t>
            </a:r>
          </a:p>
          <a:p>
            <a:r>
              <a:rPr lang="nb-NO" sz="1600" dirty="0" err="1" smtClean="0">
                <a:solidFill>
                  <a:schemeClr val="bg1">
                    <a:lumMod val="50000"/>
                  </a:schemeClr>
                </a:solidFill>
                <a:latin typeface="Courier"/>
                <a:cs typeface="Courier"/>
              </a:rPr>
              <a:t>while</a:t>
            </a:r>
            <a:r>
              <a:rPr lang="nb-NO" sz="1600" dirty="0">
                <a:solidFill>
                  <a:schemeClr val="bg1">
                    <a:lumMod val="50000"/>
                  </a:schemeClr>
                </a:solidFill>
                <a:latin typeface="Courier"/>
                <a:cs typeface="Courier"/>
              </a:rPr>
              <a:t>(</a:t>
            </a:r>
            <a:r>
              <a:rPr lang="nb-NO" sz="1600" dirty="0" err="1">
                <a:solidFill>
                  <a:schemeClr val="bg1">
                    <a:lumMod val="50000"/>
                  </a:schemeClr>
                </a:solidFill>
                <a:latin typeface="Courier"/>
                <a:cs typeface="Courier"/>
              </a:rPr>
              <a:t>it.hasNext</a:t>
            </a:r>
            <a:r>
              <a:rPr lang="nb-NO" sz="1600" dirty="0">
                <a:solidFill>
                  <a:schemeClr val="bg1">
                    <a:lumMod val="50000"/>
                  </a:schemeClr>
                </a:solidFill>
                <a:latin typeface="Courier"/>
                <a:cs typeface="Courier"/>
              </a:rPr>
              <a:t>()) </a:t>
            </a:r>
            <a:r>
              <a:rPr lang="nb-NO" sz="1600" dirty="0" err="1">
                <a:solidFill>
                  <a:schemeClr val="bg1">
                    <a:lumMod val="50000"/>
                  </a:schemeClr>
                </a:solidFill>
                <a:latin typeface="Courier"/>
                <a:cs typeface="Courier"/>
              </a:rPr>
              <a:t>System.</a:t>
            </a:r>
            <a:r>
              <a:rPr lang="nb-NO" sz="1600" i="1" dirty="0" err="1">
                <a:solidFill>
                  <a:schemeClr val="bg1">
                    <a:lumMod val="50000"/>
                  </a:schemeClr>
                </a:solidFill>
                <a:latin typeface="Courier"/>
                <a:cs typeface="Courier"/>
              </a:rPr>
              <a:t>out.println</a:t>
            </a:r>
            <a:r>
              <a:rPr lang="nb-NO" sz="1600" i="1" dirty="0">
                <a:solidFill>
                  <a:schemeClr val="bg1">
                    <a:lumMod val="50000"/>
                  </a:schemeClr>
                </a:solidFill>
                <a:latin typeface="Courier"/>
                <a:cs typeface="Courier"/>
              </a:rPr>
              <a:t>(</a:t>
            </a:r>
            <a:r>
              <a:rPr lang="nb-NO" sz="1600" i="1" dirty="0" err="1">
                <a:solidFill>
                  <a:schemeClr val="bg1">
                    <a:lumMod val="50000"/>
                  </a:schemeClr>
                </a:solidFill>
                <a:latin typeface="Courier"/>
                <a:cs typeface="Courier"/>
              </a:rPr>
              <a:t>it.next</a:t>
            </a:r>
            <a:r>
              <a:rPr lang="nb-NO" sz="1600" i="1" dirty="0">
                <a:solidFill>
                  <a:schemeClr val="bg1">
                    <a:lumMod val="50000"/>
                  </a:schemeClr>
                </a:solidFill>
                <a:latin typeface="Courier"/>
                <a:cs typeface="Courier"/>
              </a:rPr>
              <a:t>())</a:t>
            </a:r>
            <a:r>
              <a:rPr lang="nb-NO" sz="1600" i="1" dirty="0" smtClean="0">
                <a:solidFill>
                  <a:schemeClr val="bg1">
                    <a:lumMod val="50000"/>
                  </a:schemeClr>
                </a:solidFill>
                <a:latin typeface="Courier"/>
                <a:cs typeface="Courier"/>
              </a:rPr>
              <a:t>;</a:t>
            </a:r>
            <a:r>
              <a:rPr lang="nb-NO" sz="1600" dirty="0">
                <a:solidFill>
                  <a:schemeClr val="bg1">
                    <a:lumMod val="50000"/>
                  </a:schemeClr>
                </a:solidFill>
                <a:latin typeface="Courier"/>
                <a:cs typeface="Courier"/>
              </a:rPr>
              <a:t>	</a:t>
            </a:r>
          </a:p>
          <a:p>
            <a:r>
              <a:rPr lang="nb-NO" sz="1600" dirty="0" err="1" smtClean="0">
                <a:solidFill>
                  <a:schemeClr val="bg1">
                    <a:lumMod val="50000"/>
                  </a:schemeClr>
                </a:solidFill>
                <a:latin typeface="Courier"/>
                <a:cs typeface="Courier"/>
              </a:rPr>
              <a:t>list.remove</a:t>
            </a:r>
            <a:r>
              <a:rPr lang="nb-NO" sz="1600" dirty="0">
                <a:solidFill>
                  <a:schemeClr val="bg1">
                    <a:lumMod val="50000"/>
                  </a:schemeClr>
                </a:solidFill>
                <a:latin typeface="Courier"/>
                <a:cs typeface="Courier"/>
              </a:rPr>
              <a:t>(0);</a:t>
            </a:r>
          </a:p>
          <a:p>
            <a:r>
              <a:rPr lang="nb-NO" sz="1600" dirty="0" err="1" smtClean="0">
                <a:solidFill>
                  <a:schemeClr val="bg1">
                    <a:lumMod val="50000"/>
                  </a:schemeClr>
                </a:solidFill>
                <a:latin typeface="Courier"/>
                <a:cs typeface="Courier"/>
              </a:rPr>
              <a:t>list.remove</a:t>
            </a:r>
            <a:r>
              <a:rPr lang="nb-NO" sz="1600" dirty="0">
                <a:solidFill>
                  <a:schemeClr val="bg1">
                    <a:lumMod val="50000"/>
                  </a:schemeClr>
                </a:solidFill>
                <a:latin typeface="Courier"/>
                <a:cs typeface="Courier"/>
              </a:rPr>
              <a:t>(0)</a:t>
            </a:r>
            <a:r>
              <a:rPr lang="nb-NO" sz="1600" dirty="0" smtClean="0">
                <a:solidFill>
                  <a:schemeClr val="bg1">
                    <a:lumMod val="50000"/>
                  </a:schemeClr>
                </a:solidFill>
                <a:latin typeface="Courier"/>
                <a:cs typeface="Courier"/>
              </a:rPr>
              <a:t>;</a:t>
            </a:r>
            <a:endParaRPr lang="en-US" sz="1600" dirty="0">
              <a:solidFill>
                <a:schemeClr val="bg1">
                  <a:lumMod val="50000"/>
                </a:schemeClr>
              </a:solidFill>
              <a:latin typeface="Courier"/>
              <a:cs typeface="Courier"/>
            </a:endParaRPr>
          </a:p>
        </p:txBody>
      </p:sp>
    </p:spTree>
    <p:extLst>
      <p:ext uri="{BB962C8B-B14F-4D97-AF65-F5344CB8AC3E}">
        <p14:creationId xmlns:p14="http://schemas.microsoft.com/office/powerpoint/2010/main" val="7658780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Vector </a:t>
            </a:r>
            <a:r>
              <a:rPr lang="en-US" dirty="0" err="1" smtClean="0">
                <a:latin typeface="Arial" charset="0"/>
                <a:ea typeface="Arial" charset="0"/>
                <a:cs typeface="Arial" charset="0"/>
              </a:rPr>
              <a:t>vs</a:t>
            </a:r>
            <a:r>
              <a:rPr lang="en-US" dirty="0" smtClean="0">
                <a:latin typeface="Arial" charset="0"/>
                <a:ea typeface="Arial" charset="0"/>
                <a:cs typeface="Arial" charset="0"/>
              </a:rPr>
              <a:t> </a:t>
            </a:r>
            <a:r>
              <a:rPr lang="en-US" dirty="0" err="1" smtClean="0">
                <a:latin typeface="Arial" charset="0"/>
                <a:ea typeface="Arial" charset="0"/>
                <a:cs typeface="Arial" charset="0"/>
              </a:rPr>
              <a:t>Arraylist</a:t>
            </a:r>
            <a:endParaRPr lang="en-US" dirty="0">
              <a:latin typeface="Arial" charset="0"/>
              <a:ea typeface="Arial" charset="0"/>
              <a:cs typeface="Arial" charset="0"/>
            </a:endParaRPr>
          </a:p>
        </p:txBody>
      </p:sp>
      <p:graphicFrame>
        <p:nvGraphicFramePr>
          <p:cNvPr id="4" name="Content Placeholder 3"/>
          <p:cNvGraphicFramePr>
            <a:graphicFrameLocks noGrp="1"/>
          </p:cNvGraphicFramePr>
          <p:nvPr>
            <p:ph idx="1"/>
            <p:extLst/>
          </p:nvPr>
        </p:nvGraphicFramePr>
        <p:xfrm>
          <a:off x="914400" y="1735138"/>
          <a:ext cx="7313614" cy="3139440"/>
        </p:xfrm>
        <a:graphic>
          <a:graphicData uri="http://schemas.openxmlformats.org/drawingml/2006/table">
            <a:tbl>
              <a:tblPr firstRow="1" bandRow="1">
                <a:tableStyleId>{5C22544A-7EE6-4342-B048-85BDC9FD1C3A}</a:tableStyleId>
              </a:tblPr>
              <a:tblGrid>
                <a:gridCol w="3656807"/>
                <a:gridCol w="3656807"/>
              </a:tblGrid>
              <a:tr h="370840">
                <a:tc>
                  <a:txBody>
                    <a:bodyPr/>
                    <a:lstStyle/>
                    <a:p>
                      <a:r>
                        <a:rPr lang="en-US" dirty="0" smtClean="0"/>
                        <a:t>Vector</a:t>
                      </a:r>
                      <a:endParaRPr lang="en-US" dirty="0"/>
                    </a:p>
                  </a:txBody>
                  <a:tcPr/>
                </a:tc>
                <a:tc>
                  <a:txBody>
                    <a:bodyPr/>
                    <a:lstStyle/>
                    <a:p>
                      <a:r>
                        <a:rPr lang="en-US" dirty="0" err="1" smtClean="0"/>
                        <a:t>Arraylist</a:t>
                      </a:r>
                      <a:endParaRPr lang="en-US" dirty="0"/>
                    </a:p>
                  </a:txBody>
                  <a:tcPr/>
                </a:tc>
              </a:tr>
              <a:tr h="370840">
                <a:tc>
                  <a:txBody>
                    <a:bodyPr/>
                    <a:lstStyle/>
                    <a:p>
                      <a:r>
                        <a:rPr lang="en-US" dirty="0" smtClean="0"/>
                        <a:t>synchronized</a:t>
                      </a:r>
                      <a:endParaRPr lang="en-US" dirty="0"/>
                    </a:p>
                  </a:txBody>
                  <a:tcPr/>
                </a:tc>
                <a:tc>
                  <a:txBody>
                    <a:bodyPr/>
                    <a:lstStyle/>
                    <a:p>
                      <a:r>
                        <a:rPr lang="en-US" dirty="0" smtClean="0"/>
                        <a:t>Non-synchronized</a:t>
                      </a:r>
                      <a:endParaRPr lang="en-US" dirty="0"/>
                    </a:p>
                  </a:txBody>
                  <a:tcPr/>
                </a:tc>
              </a:tr>
              <a:tr h="370840">
                <a:tc>
                  <a:txBody>
                    <a:bodyPr/>
                    <a:lstStyle/>
                    <a:p>
                      <a:r>
                        <a:rPr lang="en-US" dirty="0" smtClean="0"/>
                        <a:t>Dynamic</a:t>
                      </a:r>
                      <a:r>
                        <a:rPr lang="en-US" baseline="0" dirty="0" smtClean="0"/>
                        <a:t> resizing, double growth</a:t>
                      </a:r>
                      <a:endParaRPr lang="en-US" dirty="0"/>
                    </a:p>
                  </a:txBody>
                  <a:tcPr/>
                </a:tc>
                <a:tc>
                  <a:txBody>
                    <a:bodyPr/>
                    <a:lstStyle/>
                    <a:p>
                      <a:r>
                        <a:rPr lang="en-US" dirty="0" smtClean="0"/>
                        <a:t>Dynamic resizing, half growth</a:t>
                      </a:r>
                      <a:endParaRPr lang="en-US" dirty="0"/>
                    </a:p>
                  </a:txBody>
                  <a:tcPr/>
                </a:tc>
              </a:tr>
              <a:tr h="370840">
                <a:tc>
                  <a:txBody>
                    <a:bodyPr/>
                    <a:lstStyle/>
                    <a:p>
                      <a:r>
                        <a:rPr lang="en-US" dirty="0" smtClean="0"/>
                        <a:t>Thread-safe,</a:t>
                      </a:r>
                      <a:r>
                        <a:rPr lang="en-US" baseline="0" dirty="0" smtClean="0"/>
                        <a:t> poor performance</a:t>
                      </a:r>
                      <a:endParaRPr lang="en-US" dirty="0"/>
                    </a:p>
                  </a:txBody>
                  <a:tcPr/>
                </a:tc>
                <a:tc>
                  <a:txBody>
                    <a:bodyPr/>
                    <a:lstStyle/>
                    <a:p>
                      <a:r>
                        <a:rPr lang="en-US" dirty="0" smtClean="0"/>
                        <a:t>Better performance than vector</a:t>
                      </a:r>
                      <a:endParaRPr lang="en-US" dirty="0"/>
                    </a:p>
                  </a:txBody>
                  <a:tcPr/>
                </a:tc>
              </a:tr>
              <a:tr h="370840">
                <a:tc>
                  <a:txBody>
                    <a:bodyPr/>
                    <a:lstStyle/>
                    <a:p>
                      <a:r>
                        <a:rPr lang="en-US" dirty="0" smtClean="0"/>
                        <a:t>Ordered collection class</a:t>
                      </a:r>
                      <a:endParaRPr lang="en-US" dirty="0"/>
                    </a:p>
                  </a:txBody>
                  <a:tcPr/>
                </a:tc>
                <a:tc>
                  <a:txBody>
                    <a:bodyPr/>
                    <a:lstStyle/>
                    <a:p>
                      <a:r>
                        <a:rPr lang="en-US" dirty="0" smtClean="0"/>
                        <a:t>Ordered</a:t>
                      </a:r>
                      <a:r>
                        <a:rPr lang="en-US" baseline="0" dirty="0" smtClean="0"/>
                        <a:t> collection class</a:t>
                      </a:r>
                      <a:endParaRPr lang="en-US" dirty="0"/>
                    </a:p>
                  </a:txBody>
                  <a:tcPr/>
                </a:tc>
              </a:tr>
              <a:tr h="370840">
                <a:tc>
                  <a:txBody>
                    <a:bodyPr/>
                    <a:lstStyle/>
                    <a:p>
                      <a:r>
                        <a:rPr lang="en-US" dirty="0" smtClean="0"/>
                        <a:t>Allows duplicate and null</a:t>
                      </a:r>
                      <a:r>
                        <a:rPr lang="en-US" baseline="0" dirty="0" smtClean="0"/>
                        <a:t> values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Allows duplicate and null</a:t>
                      </a:r>
                      <a:r>
                        <a:rPr lang="en-US" baseline="0" dirty="0" smtClean="0"/>
                        <a:t> values</a:t>
                      </a:r>
                      <a:endParaRPr lang="en-US" dirty="0" smtClean="0"/>
                    </a:p>
                  </a:txBody>
                  <a:tcPr/>
                </a:tc>
              </a:tr>
              <a:tr h="370840">
                <a:tc>
                  <a:txBody>
                    <a:bodyPr/>
                    <a:lstStyle/>
                    <a:p>
                      <a:r>
                        <a:rPr lang="en-US" dirty="0" smtClean="0"/>
                        <a:t>Grows and shrinks automatically</a:t>
                      </a:r>
                      <a:r>
                        <a:rPr lang="en-US" baseline="0" dirty="0" smtClean="0"/>
                        <a:t> when overflow and deletion happens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Grows and shrinks automatically</a:t>
                      </a:r>
                      <a:r>
                        <a:rPr lang="en-US" baseline="0" dirty="0" smtClean="0"/>
                        <a:t> when overflow and deletion happens</a:t>
                      </a:r>
                      <a:endParaRPr lang="en-US" dirty="0" smtClean="0"/>
                    </a:p>
                  </a:txBody>
                  <a:tcPr/>
                </a:tc>
              </a:tr>
            </a:tbl>
          </a:graphicData>
        </a:graphic>
      </p:graphicFrame>
    </p:spTree>
    <p:extLst>
      <p:ext uri="{BB962C8B-B14F-4D97-AF65-F5344CB8AC3E}">
        <p14:creationId xmlns:p14="http://schemas.microsoft.com/office/powerpoint/2010/main" val="3943193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B</a:t>
            </a:r>
            <a:r>
              <a:rPr lang="en-US" dirty="0" smtClean="0">
                <a:latin typeface="Arial" charset="0"/>
                <a:ea typeface="Arial" charset="0"/>
                <a:cs typeface="Arial" charset="0"/>
              </a:rPr>
              <a:t>ag</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20000"/>
          </a:bodyPr>
          <a:lstStyle/>
          <a:p>
            <a:r>
              <a:rPr lang="en-US" dirty="0" smtClean="0"/>
              <a:t>A generalization of the notion of a set is that of a </a:t>
            </a:r>
            <a:r>
              <a:rPr lang="en-US" dirty="0" err="1" smtClean="0"/>
              <a:t>multiset</a:t>
            </a:r>
            <a:r>
              <a:rPr lang="en-US" dirty="0" smtClean="0"/>
              <a:t> or </a:t>
            </a:r>
            <a:r>
              <a:rPr lang="en-US" b="1" dirty="0" smtClean="0"/>
              <a:t>bag</a:t>
            </a:r>
            <a:r>
              <a:rPr lang="en-US" dirty="0" smtClean="0"/>
              <a:t>, which is similar to a set but allows duplicates. </a:t>
            </a:r>
          </a:p>
          <a:p>
            <a:r>
              <a:rPr lang="en-US" dirty="0" smtClean="0"/>
              <a:t>Typical operations on bags:</a:t>
            </a:r>
          </a:p>
          <a:p>
            <a:pPr lvl="1"/>
            <a:r>
              <a:rPr lang="en-US" dirty="0" smtClean="0">
                <a:latin typeface="Courier"/>
                <a:cs typeface="Courier"/>
              </a:rPr>
              <a:t>contains(B , x): checks whether the element x is present (at least once) in the bag B.</a:t>
            </a:r>
          </a:p>
          <a:p>
            <a:pPr lvl="1"/>
            <a:r>
              <a:rPr lang="en-US" dirty="0" err="1" smtClean="0">
                <a:latin typeface="Courier"/>
                <a:cs typeface="Courier"/>
              </a:rPr>
              <a:t>is_sub_bag</a:t>
            </a:r>
            <a:r>
              <a:rPr lang="en-US" dirty="0" smtClean="0">
                <a:latin typeface="Courier"/>
                <a:cs typeface="Courier"/>
              </a:rPr>
              <a:t>(B1,B2): checks whether each element in the bag B1 occurs in B1 (subset).</a:t>
            </a:r>
          </a:p>
          <a:p>
            <a:pPr lvl="1"/>
            <a:r>
              <a:rPr lang="en-US" dirty="0" smtClean="0">
                <a:latin typeface="Courier"/>
                <a:cs typeface="Courier"/>
              </a:rPr>
              <a:t>count(B, x): returns the number of times that element x occurs in bag B. </a:t>
            </a:r>
          </a:p>
          <a:p>
            <a:pPr lvl="1"/>
            <a:r>
              <a:rPr lang="en-US" dirty="0" smtClean="0">
                <a:latin typeface="Courier"/>
                <a:cs typeface="Courier"/>
              </a:rPr>
              <a:t>union(B1,B2)</a:t>
            </a:r>
            <a:endParaRPr lang="en-US" dirty="0">
              <a:latin typeface="Courier"/>
              <a:cs typeface="Courier"/>
            </a:endParaRPr>
          </a:p>
        </p:txBody>
      </p:sp>
      <p:sp>
        <p:nvSpPr>
          <p:cNvPr id="4" name="TextBox 3"/>
          <p:cNvSpPr txBox="1"/>
          <p:nvPr/>
        </p:nvSpPr>
        <p:spPr>
          <a:xfrm>
            <a:off x="1021561" y="5941497"/>
            <a:ext cx="1775358" cy="369332"/>
          </a:xfrm>
          <a:prstGeom prst="rect">
            <a:avLst/>
          </a:prstGeom>
          <a:noFill/>
        </p:spPr>
        <p:txBody>
          <a:bodyPr wrap="none" rtlCol="0">
            <a:spAutoFit/>
          </a:bodyPr>
          <a:lstStyle/>
          <a:p>
            <a:r>
              <a:rPr lang="en-US" dirty="0" err="1" smtClean="0"/>
              <a:t>ArrayBag.java</a:t>
            </a:r>
            <a:endParaRPr lang="en-US" dirty="0"/>
          </a:p>
        </p:txBody>
      </p:sp>
    </p:spTree>
    <p:extLst>
      <p:ext uri="{BB962C8B-B14F-4D97-AF65-F5344CB8AC3E}">
        <p14:creationId xmlns:p14="http://schemas.microsoft.com/office/powerpoint/2010/main" val="824905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Recap: Hash Function</a:t>
            </a:r>
            <a:endParaRPr lang="en-US" dirty="0">
              <a:latin typeface="Arial" charset="0"/>
              <a:ea typeface="Arial" charset="0"/>
              <a:cs typeface="Arial" charset="0"/>
            </a:endParaRPr>
          </a:p>
        </p:txBody>
      </p:sp>
      <p:sp>
        <p:nvSpPr>
          <p:cNvPr id="3" name="Content Placeholder 2"/>
          <p:cNvSpPr>
            <a:spLocks noGrp="1"/>
          </p:cNvSpPr>
          <p:nvPr>
            <p:ph idx="1"/>
          </p:nvPr>
        </p:nvSpPr>
        <p:spPr>
          <a:xfrm>
            <a:off x="472154" y="1416394"/>
            <a:ext cx="8236687" cy="4056062"/>
          </a:xfrm>
        </p:spPr>
        <p:txBody>
          <a:bodyPr>
            <a:noAutofit/>
          </a:bodyPr>
          <a:lstStyle/>
          <a:p>
            <a:pPr>
              <a:spcBef>
                <a:spcPts val="600"/>
              </a:spcBef>
              <a:buFont typeface="Arial" charset="0"/>
              <a:buChar char="•"/>
            </a:pPr>
            <a:r>
              <a:rPr lang="en-US" sz="1800" dirty="0" smtClean="0"/>
              <a:t>Hash functions are primarily used in </a:t>
            </a:r>
            <a:r>
              <a:rPr lang="en-US" sz="1800" dirty="0" err="1" smtClean="0"/>
              <a:t>HashMaps</a:t>
            </a:r>
            <a:r>
              <a:rPr lang="en-US" sz="1800" dirty="0" smtClean="0"/>
              <a:t> and </a:t>
            </a:r>
            <a:r>
              <a:rPr lang="en-US" sz="1800" dirty="0" err="1"/>
              <a:t>H</a:t>
            </a:r>
            <a:r>
              <a:rPr lang="en-US" sz="1800" dirty="0" err="1" smtClean="0"/>
              <a:t>ashtables</a:t>
            </a:r>
            <a:r>
              <a:rPr lang="en-US" sz="1800" dirty="0" smtClean="0"/>
              <a:t>, to quickly locate a data record (e.g., a dictionary definition) given its search key (the headword).</a:t>
            </a:r>
          </a:p>
          <a:p>
            <a:pPr>
              <a:spcBef>
                <a:spcPts val="600"/>
              </a:spcBef>
              <a:buFont typeface="Arial" charset="0"/>
              <a:buChar char="•"/>
            </a:pPr>
            <a:r>
              <a:rPr lang="en-US" sz="1800" dirty="0"/>
              <a:t>H</a:t>
            </a:r>
            <a:r>
              <a:rPr lang="en-US" sz="1800" dirty="0" smtClean="0"/>
              <a:t>ash function is used to map a search key to an index; the index gives the place in the </a:t>
            </a:r>
            <a:r>
              <a:rPr lang="en-US" sz="1800" dirty="0" err="1" smtClean="0"/>
              <a:t>HashMap</a:t>
            </a:r>
            <a:r>
              <a:rPr lang="en-US" sz="1800" dirty="0" smtClean="0"/>
              <a:t> where the corresponding record should be stored. </a:t>
            </a:r>
          </a:p>
          <a:p>
            <a:pPr>
              <a:spcBef>
                <a:spcPts val="600"/>
              </a:spcBef>
              <a:buFont typeface="Arial" charset="0"/>
              <a:buChar char="•"/>
            </a:pPr>
            <a:r>
              <a:rPr lang="en-US" sz="1800" dirty="0" smtClean="0"/>
              <a:t>The domain of a hash function (the set of search keys) is larger than its range (the number of different table indexes)</a:t>
            </a:r>
            <a:endParaRPr lang="en-US" sz="1800" dirty="0"/>
          </a:p>
          <a:p>
            <a:pPr lvl="1">
              <a:buFont typeface="Arial" charset="0"/>
              <a:buChar char="•"/>
            </a:pPr>
            <a:r>
              <a:rPr lang="en-US" sz="1600" dirty="0" smtClean="0"/>
              <a:t>It maps several different keys to the same index. Hence, each slot of a </a:t>
            </a:r>
            <a:r>
              <a:rPr lang="en-US" sz="1600" dirty="0" err="1" smtClean="0"/>
              <a:t>HashMap</a:t>
            </a:r>
            <a:r>
              <a:rPr lang="en-US" sz="1600" dirty="0" smtClean="0"/>
              <a:t> is associated with (implicitly or explicitly) a set of records, rather than a single record. For this reason, each slot of a </a:t>
            </a:r>
            <a:r>
              <a:rPr lang="en-US" sz="1600" dirty="0" err="1" smtClean="0"/>
              <a:t>HashMap</a:t>
            </a:r>
            <a:r>
              <a:rPr lang="en-US" sz="1600" dirty="0" smtClean="0"/>
              <a:t> is often called a “bucket”, and hash values are also called “bucket indices”.</a:t>
            </a:r>
          </a:p>
          <a:p>
            <a:pPr lvl="1">
              <a:buFont typeface="Arial" charset="0"/>
              <a:buChar char="•"/>
            </a:pPr>
            <a:r>
              <a:rPr lang="en-US" sz="1600" dirty="0" err="1" smtClean="0"/>
              <a:t>Hashtable</a:t>
            </a:r>
            <a:r>
              <a:rPr lang="en-US" sz="1600" dirty="0" smtClean="0"/>
              <a:t> works in the similar way except slight differences explained later. </a:t>
            </a:r>
          </a:p>
          <a:p>
            <a:pPr>
              <a:spcBef>
                <a:spcPts val="600"/>
              </a:spcBef>
              <a:buFont typeface="Arial" charset="0"/>
              <a:buChar char="•"/>
            </a:pPr>
            <a:r>
              <a:rPr lang="en-US" sz="1800" dirty="0" smtClean="0"/>
              <a:t>Goal of hash function, h, is to map each key k to an index in the range [0,N-1].</a:t>
            </a:r>
          </a:p>
          <a:p>
            <a:pPr>
              <a:spcBef>
                <a:spcPts val="600"/>
              </a:spcBef>
              <a:buFont typeface="Arial" charset="0"/>
              <a:buChar char="•"/>
            </a:pPr>
            <a:r>
              <a:rPr lang="en-US" sz="1800" dirty="0" smtClean="0"/>
              <a:t>Study class </a:t>
            </a:r>
            <a:r>
              <a:rPr lang="en-US" sz="1800" dirty="0" err="1" smtClean="0"/>
              <a:t>HashMap</a:t>
            </a:r>
            <a:r>
              <a:rPr lang="en-US" sz="1800" dirty="0" smtClean="0"/>
              <a:t>&lt;K,V&gt;: </a:t>
            </a:r>
            <a:r>
              <a:rPr lang="en-US" sz="1800" dirty="0">
                <a:hlinkClick r:id="rId2"/>
              </a:rPr>
              <a:t>http://docs.oracle.com/javase/7/docs/api/java/util/</a:t>
            </a:r>
            <a:r>
              <a:rPr lang="en-US" sz="1800" dirty="0" smtClean="0">
                <a:hlinkClick r:id="rId2"/>
              </a:rPr>
              <a:t>HashMap.html</a:t>
            </a:r>
            <a:endParaRPr lang="en-US" sz="1800" dirty="0" smtClean="0"/>
          </a:p>
        </p:txBody>
      </p:sp>
    </p:spTree>
    <p:extLst>
      <p:ext uri="{BB962C8B-B14F-4D97-AF65-F5344CB8AC3E}">
        <p14:creationId xmlns:p14="http://schemas.microsoft.com/office/powerpoint/2010/main" val="4510525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cap="none" dirty="0">
                <a:latin typeface="Arial" charset="0"/>
                <a:ea typeface="Arial" charset="0"/>
                <a:cs typeface="Arial" charset="0"/>
              </a:rPr>
              <a:t>I</a:t>
            </a:r>
            <a:r>
              <a:rPr lang="en-US" cap="none" dirty="0" smtClean="0">
                <a:latin typeface="Arial" charset="0"/>
                <a:ea typeface="Arial" charset="0"/>
                <a:cs typeface="Arial" charset="0"/>
              </a:rPr>
              <a:t>mportant </a:t>
            </a:r>
            <a:r>
              <a:rPr lang="en-US" cap="none" dirty="0">
                <a:latin typeface="Arial" charset="0"/>
                <a:ea typeface="Arial" charset="0"/>
                <a:cs typeface="Arial" charset="0"/>
              </a:rPr>
              <a:t>I</a:t>
            </a:r>
            <a:r>
              <a:rPr lang="en-US" cap="none" dirty="0" smtClean="0">
                <a:latin typeface="Arial" charset="0"/>
                <a:ea typeface="Arial" charset="0"/>
                <a:cs typeface="Arial" charset="0"/>
              </a:rPr>
              <a:t>nterfaces in java</a:t>
            </a:r>
            <a:endParaRPr lang="en-US" cap="none"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err="1" smtClean="0"/>
              <a:t>Iterable</a:t>
            </a:r>
            <a:r>
              <a:rPr lang="en-US" dirty="0" smtClean="0"/>
              <a:t> </a:t>
            </a:r>
          </a:p>
          <a:p>
            <a:r>
              <a:rPr lang="en-US" dirty="0" err="1" smtClean="0"/>
              <a:t>Cloneable</a:t>
            </a:r>
            <a:endParaRPr lang="en-US" dirty="0" smtClean="0"/>
          </a:p>
          <a:p>
            <a:r>
              <a:rPr lang="en-US" dirty="0" smtClean="0"/>
              <a:t>Comparable </a:t>
            </a:r>
          </a:p>
          <a:p>
            <a:r>
              <a:rPr lang="en-US" dirty="0" smtClean="0"/>
              <a:t>Comparator</a:t>
            </a:r>
            <a:endParaRPr lang="en-US" dirty="0"/>
          </a:p>
        </p:txBody>
      </p:sp>
    </p:spTree>
    <p:extLst>
      <p:ext uri="{BB962C8B-B14F-4D97-AF65-F5344CB8AC3E}">
        <p14:creationId xmlns:p14="http://schemas.microsoft.com/office/powerpoint/2010/main" val="174970318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cap="none" dirty="0">
                <a:latin typeface="Arial" charset="0"/>
                <a:ea typeface="Arial" charset="0"/>
                <a:cs typeface="Arial" charset="0"/>
              </a:rPr>
              <a:t>I</a:t>
            </a:r>
            <a:r>
              <a:rPr lang="en-US" cap="none" dirty="0" smtClean="0">
                <a:latin typeface="Arial" charset="0"/>
                <a:ea typeface="Arial" charset="0"/>
                <a:cs typeface="Arial" charset="0"/>
              </a:rPr>
              <a:t>nterfaces and Iterators</a:t>
            </a:r>
            <a:endParaRPr lang="en-US" cap="none"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1600" b="1" i="1" dirty="0" smtClean="0"/>
              <a:t>Iterator</a:t>
            </a:r>
            <a:r>
              <a:rPr lang="en-US" sz="1600" dirty="0" smtClean="0"/>
              <a:t>&lt;E&gt; is a Java generic interface that depends on an unspecified class called E (generic type). </a:t>
            </a:r>
          </a:p>
          <a:p>
            <a:r>
              <a:rPr lang="en-US" sz="1600" dirty="0" smtClean="0"/>
              <a:t>Any class that implements </a:t>
            </a:r>
            <a:r>
              <a:rPr lang="en-US" sz="1600" b="1" i="1" dirty="0" err="1" smtClean="0"/>
              <a:t>Iterable</a:t>
            </a:r>
            <a:r>
              <a:rPr lang="en-US" sz="1600" dirty="0" smtClean="0"/>
              <a:t> interface must have a method that returns an iterator with three methods </a:t>
            </a:r>
            <a:r>
              <a:rPr lang="en-US" sz="1600" dirty="0" err="1" smtClean="0"/>
              <a:t>hasNext</a:t>
            </a:r>
            <a:r>
              <a:rPr lang="en-US" sz="1600" dirty="0" smtClean="0"/>
              <a:t>, next, and remove. </a:t>
            </a:r>
          </a:p>
          <a:p>
            <a:r>
              <a:rPr lang="en-US" sz="1600" dirty="0" smtClean="0"/>
              <a:t>An iterator steps through a sequence of elements, each of which is an E object.</a:t>
            </a:r>
          </a:p>
          <a:p>
            <a:r>
              <a:rPr lang="en-US" sz="1600" dirty="0" smtClean="0"/>
              <a:t>Used for collections.</a:t>
            </a:r>
          </a:p>
          <a:p>
            <a:pPr lvl="1"/>
            <a:endParaRPr lang="en-US" sz="1600" dirty="0"/>
          </a:p>
        </p:txBody>
      </p:sp>
      <p:pic>
        <p:nvPicPr>
          <p:cNvPr id="6" name="Picture 5"/>
          <p:cNvPicPr>
            <a:picLocks noChangeAspect="1"/>
          </p:cNvPicPr>
          <p:nvPr/>
        </p:nvPicPr>
        <p:blipFill>
          <a:blip r:embed="rId3"/>
          <a:stretch>
            <a:fillRect/>
          </a:stretch>
        </p:blipFill>
        <p:spPr>
          <a:xfrm>
            <a:off x="3889216" y="3667629"/>
            <a:ext cx="5013290" cy="2837712"/>
          </a:xfrm>
          <a:prstGeom prst="rect">
            <a:avLst/>
          </a:prstGeom>
        </p:spPr>
      </p:pic>
    </p:spTree>
    <p:extLst>
      <p:ext uri="{BB962C8B-B14F-4D97-AF65-F5344CB8AC3E}">
        <p14:creationId xmlns:p14="http://schemas.microsoft.com/office/powerpoint/2010/main" val="17678015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Iterator Example</a:t>
            </a:r>
            <a:endParaRPr lang="en-US" dirty="0">
              <a:latin typeface="Arial" charset="0"/>
              <a:ea typeface="Arial" charset="0"/>
              <a:cs typeface="Arial" charset="0"/>
            </a:endParaRPr>
          </a:p>
        </p:txBody>
      </p:sp>
      <p:sp>
        <p:nvSpPr>
          <p:cNvPr id="4" name="Rectangle 3"/>
          <p:cNvSpPr/>
          <p:nvPr/>
        </p:nvSpPr>
        <p:spPr>
          <a:xfrm>
            <a:off x="320694" y="1757362"/>
            <a:ext cx="9005235" cy="2585323"/>
          </a:xfrm>
          <a:prstGeom prst="rect">
            <a:avLst/>
          </a:prstGeom>
        </p:spPr>
        <p:txBody>
          <a:bodyPr wrap="square">
            <a:spAutoFit/>
          </a:bodyPr>
          <a:lstStyle/>
          <a:p>
            <a:r>
              <a:rPr lang="en-US" dirty="0"/>
              <a:t>public class Student {</a:t>
            </a:r>
          </a:p>
          <a:p>
            <a:r>
              <a:rPr lang="en-US" dirty="0"/>
              <a:t>	private String </a:t>
            </a:r>
            <a:r>
              <a:rPr lang="en-US" dirty="0" err="1"/>
              <a:t>gnumber</a:t>
            </a:r>
            <a:r>
              <a:rPr lang="en-US" dirty="0"/>
              <a:t>;</a:t>
            </a:r>
          </a:p>
          <a:p>
            <a:r>
              <a:rPr lang="en-US" dirty="0"/>
              <a:t>	private double </a:t>
            </a:r>
            <a:r>
              <a:rPr lang="en-US" dirty="0" err="1"/>
              <a:t>gpa</a:t>
            </a:r>
            <a:r>
              <a:rPr lang="en-US" dirty="0"/>
              <a:t>;</a:t>
            </a:r>
          </a:p>
          <a:p>
            <a:r>
              <a:rPr lang="en-US" dirty="0"/>
              <a:t>	public Student(String </a:t>
            </a:r>
            <a:r>
              <a:rPr lang="en-US" dirty="0" err="1"/>
              <a:t>gnumber</a:t>
            </a:r>
            <a:r>
              <a:rPr lang="en-US" dirty="0"/>
              <a:t>, double </a:t>
            </a:r>
            <a:r>
              <a:rPr lang="en-US" dirty="0" err="1"/>
              <a:t>gpa</a:t>
            </a:r>
            <a:r>
              <a:rPr lang="en-US" dirty="0"/>
              <a:t>) {</a:t>
            </a:r>
          </a:p>
          <a:p>
            <a:r>
              <a:rPr lang="en-US" dirty="0"/>
              <a:t>		</a:t>
            </a:r>
            <a:r>
              <a:rPr lang="en-US" dirty="0" err="1"/>
              <a:t>this.gnumber</a:t>
            </a:r>
            <a:r>
              <a:rPr lang="en-US" dirty="0"/>
              <a:t> = </a:t>
            </a:r>
            <a:r>
              <a:rPr lang="en-US" dirty="0" err="1"/>
              <a:t>gnumber</a:t>
            </a:r>
            <a:r>
              <a:rPr lang="en-US" dirty="0"/>
              <a:t>;</a:t>
            </a:r>
          </a:p>
          <a:p>
            <a:r>
              <a:rPr lang="en-US" dirty="0"/>
              <a:t>		</a:t>
            </a:r>
            <a:r>
              <a:rPr lang="en-US" dirty="0" err="1"/>
              <a:t>this.gpa</a:t>
            </a:r>
            <a:r>
              <a:rPr lang="en-US" dirty="0"/>
              <a:t> = </a:t>
            </a:r>
            <a:r>
              <a:rPr lang="en-US" dirty="0" err="1"/>
              <a:t>gpa</a:t>
            </a:r>
            <a:r>
              <a:rPr lang="en-US" dirty="0"/>
              <a:t>;</a:t>
            </a:r>
          </a:p>
          <a:p>
            <a:r>
              <a:rPr lang="en-US" dirty="0"/>
              <a:t>	}</a:t>
            </a:r>
          </a:p>
          <a:p>
            <a:r>
              <a:rPr lang="en-US" dirty="0"/>
              <a:t>	public String </a:t>
            </a:r>
            <a:r>
              <a:rPr lang="en-US" dirty="0" err="1"/>
              <a:t>toString</a:t>
            </a:r>
            <a:r>
              <a:rPr lang="en-US" dirty="0"/>
              <a:t>() {return "</a:t>
            </a:r>
            <a:r>
              <a:rPr lang="en-US" dirty="0" err="1"/>
              <a:t>Gnumber</a:t>
            </a:r>
            <a:r>
              <a:rPr lang="en-US" dirty="0"/>
              <a:t>: "+ </a:t>
            </a:r>
            <a:r>
              <a:rPr lang="en-US" dirty="0" err="1"/>
              <a:t>this.gnumber</a:t>
            </a:r>
            <a:r>
              <a:rPr lang="en-US" dirty="0"/>
              <a:t> + " , GPA: " + </a:t>
            </a:r>
            <a:r>
              <a:rPr lang="en-US" dirty="0" err="1"/>
              <a:t>this.gpa</a:t>
            </a:r>
            <a:r>
              <a:rPr lang="en-US" dirty="0"/>
              <a:t>; }</a:t>
            </a:r>
          </a:p>
          <a:p>
            <a:r>
              <a:rPr lang="en-US" dirty="0"/>
              <a:t>}</a:t>
            </a:r>
          </a:p>
        </p:txBody>
      </p:sp>
    </p:spTree>
    <p:extLst>
      <p:ext uri="{BB962C8B-B14F-4D97-AF65-F5344CB8AC3E}">
        <p14:creationId xmlns:p14="http://schemas.microsoft.com/office/powerpoint/2010/main" val="124722599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Iterator Example cont</a:t>
            </a:r>
            <a:r>
              <a:rPr lang="en-US" dirty="0">
                <a:latin typeface="Arial" charset="0"/>
                <a:ea typeface="Arial" charset="0"/>
                <a:cs typeface="Arial" charset="0"/>
              </a:rPr>
              <a:t>.</a:t>
            </a:r>
          </a:p>
        </p:txBody>
      </p:sp>
      <p:sp>
        <p:nvSpPr>
          <p:cNvPr id="4" name="Rectangle 3"/>
          <p:cNvSpPr/>
          <p:nvPr/>
        </p:nvSpPr>
        <p:spPr>
          <a:xfrm>
            <a:off x="343002" y="1003336"/>
            <a:ext cx="8510142" cy="4278094"/>
          </a:xfrm>
          <a:prstGeom prst="rect">
            <a:avLst/>
          </a:prstGeom>
        </p:spPr>
        <p:txBody>
          <a:bodyPr wrap="square">
            <a:spAutoFit/>
          </a:bodyPr>
          <a:lstStyle/>
          <a:p>
            <a:endParaRPr lang="en-US" sz="1600" dirty="0"/>
          </a:p>
          <a:p>
            <a:r>
              <a:rPr lang="en-US" sz="1600" dirty="0"/>
              <a:t>import </a:t>
            </a:r>
            <a:r>
              <a:rPr lang="en-US" sz="1600" dirty="0" err="1"/>
              <a:t>java.util</a:t>
            </a:r>
            <a:r>
              <a:rPr lang="en-US" sz="1600" dirty="0"/>
              <a:t>.*;</a:t>
            </a:r>
          </a:p>
          <a:p>
            <a:r>
              <a:rPr lang="en-US" sz="1600" dirty="0"/>
              <a:t>public class Test {</a:t>
            </a:r>
          </a:p>
          <a:p>
            <a:r>
              <a:rPr lang="en-US" sz="1600" dirty="0"/>
              <a:t>	public static void main(String[] </a:t>
            </a:r>
            <a:r>
              <a:rPr lang="en-US" sz="1600" dirty="0" err="1"/>
              <a:t>args</a:t>
            </a:r>
            <a:r>
              <a:rPr lang="en-US" sz="1600" dirty="0"/>
              <a:t>) {</a:t>
            </a:r>
          </a:p>
          <a:p>
            <a:r>
              <a:rPr lang="en-US" sz="1600" dirty="0"/>
              <a:t>		Student s1 = new Student("G123456", 3.4) , s2 = new Student("G123457", 3.2), </a:t>
            </a:r>
          </a:p>
          <a:p>
            <a:r>
              <a:rPr lang="en-US" sz="1600" dirty="0"/>
              <a:t>				s3=new Student("G123458", 4.0),s4=new Student("G123459", 2.1), </a:t>
            </a:r>
            <a:r>
              <a:rPr lang="en-US" sz="1600" dirty="0" smtClean="0"/>
              <a:t>				s5</a:t>
            </a:r>
            <a:r>
              <a:rPr lang="en-US" sz="1600" dirty="0"/>
              <a:t>=new Student("G123410", 1.4);</a:t>
            </a:r>
          </a:p>
          <a:p>
            <a:r>
              <a:rPr lang="en-US" sz="1600" dirty="0"/>
              <a:t>		Student[] all =new Student[] {s1, s2,s3,s4 ,s5};</a:t>
            </a:r>
          </a:p>
          <a:p>
            <a:r>
              <a:rPr lang="en-US" sz="1600" dirty="0"/>
              <a:t>		Collection&lt;Student&gt; </a:t>
            </a:r>
            <a:r>
              <a:rPr lang="en-US" sz="1600" dirty="0" err="1"/>
              <a:t>tr</a:t>
            </a:r>
            <a:r>
              <a:rPr lang="en-US" sz="1600" dirty="0"/>
              <a:t> = new </a:t>
            </a:r>
            <a:r>
              <a:rPr lang="en-US" sz="1600" dirty="0" err="1"/>
              <a:t>TreeSet</a:t>
            </a:r>
            <a:r>
              <a:rPr lang="en-US" sz="1600" dirty="0"/>
              <a:t>&lt;Student&gt;();</a:t>
            </a:r>
          </a:p>
          <a:p>
            <a:r>
              <a:rPr lang="en-US" sz="1600" dirty="0"/>
              <a:t>		 </a:t>
            </a:r>
            <a:r>
              <a:rPr lang="en-US" sz="1600" dirty="0" err="1"/>
              <a:t>tr</a:t>
            </a:r>
            <a:r>
              <a:rPr lang="en-US" sz="1600" dirty="0"/>
              <a:t> = </a:t>
            </a:r>
            <a:r>
              <a:rPr lang="en-US" sz="1600" dirty="0" err="1"/>
              <a:t>Arrays.</a:t>
            </a:r>
            <a:r>
              <a:rPr lang="en-US" sz="1600" i="1" dirty="0" err="1"/>
              <a:t>asList</a:t>
            </a:r>
            <a:r>
              <a:rPr lang="en-US" sz="1600" i="1" dirty="0"/>
              <a:t>(all); </a:t>
            </a:r>
          </a:p>
          <a:p>
            <a:r>
              <a:rPr lang="en-US" sz="1600" dirty="0"/>
              <a:t>		Iterator it = </a:t>
            </a:r>
            <a:r>
              <a:rPr lang="en-US" sz="1600" dirty="0" err="1"/>
              <a:t>tr.iterator</a:t>
            </a:r>
            <a:r>
              <a:rPr lang="en-US" sz="1600" dirty="0"/>
              <a:t>(); </a:t>
            </a:r>
          </a:p>
          <a:p>
            <a:r>
              <a:rPr lang="en-US" sz="1600" dirty="0"/>
              <a:t>		while (</a:t>
            </a:r>
            <a:r>
              <a:rPr lang="en-US" sz="1600" dirty="0" err="1"/>
              <a:t>it.hasNext</a:t>
            </a:r>
            <a:r>
              <a:rPr lang="en-US" sz="1600" dirty="0"/>
              <a:t>()){</a:t>
            </a:r>
          </a:p>
          <a:p>
            <a:r>
              <a:rPr lang="en-US" sz="1600" dirty="0"/>
              <a:t>			Student temp = (Student) </a:t>
            </a:r>
            <a:r>
              <a:rPr lang="en-US" sz="1600" dirty="0" err="1"/>
              <a:t>it.next</a:t>
            </a:r>
            <a:r>
              <a:rPr lang="en-US" sz="1600" dirty="0"/>
              <a:t>(); </a:t>
            </a:r>
            <a:r>
              <a:rPr lang="en-US" sz="1600" dirty="0" smtClean="0"/>
              <a:t> //CASTING is required!</a:t>
            </a:r>
            <a:endParaRPr lang="en-US" sz="1600" dirty="0"/>
          </a:p>
          <a:p>
            <a:r>
              <a:rPr lang="en-US" sz="1600" dirty="0"/>
              <a:t>			</a:t>
            </a:r>
            <a:r>
              <a:rPr lang="en-US" sz="1600" dirty="0" err="1"/>
              <a:t>System.</a:t>
            </a:r>
            <a:r>
              <a:rPr lang="en-US" sz="1600" i="1" dirty="0" err="1"/>
              <a:t>out.println</a:t>
            </a:r>
            <a:r>
              <a:rPr lang="en-US" sz="1600" i="1" dirty="0"/>
              <a:t>(temp);</a:t>
            </a:r>
          </a:p>
          <a:p>
            <a:r>
              <a:rPr lang="en-US" sz="1600" dirty="0"/>
              <a:t>		}</a:t>
            </a:r>
          </a:p>
          <a:p>
            <a:r>
              <a:rPr lang="en-US" sz="1600" dirty="0"/>
              <a:t>	}</a:t>
            </a:r>
          </a:p>
          <a:p>
            <a:r>
              <a:rPr lang="en-US" sz="1600" dirty="0"/>
              <a:t>}</a:t>
            </a:r>
          </a:p>
        </p:txBody>
      </p:sp>
      <p:sp>
        <p:nvSpPr>
          <p:cNvPr id="5" name="Rectangle 4"/>
          <p:cNvSpPr/>
          <p:nvPr/>
        </p:nvSpPr>
        <p:spPr>
          <a:xfrm>
            <a:off x="3908303" y="4927487"/>
            <a:ext cx="4572000" cy="1754327"/>
          </a:xfrm>
          <a:prstGeom prst="rect">
            <a:avLst/>
          </a:prstGeom>
        </p:spPr>
        <p:txBody>
          <a:bodyPr>
            <a:spAutoFit/>
          </a:bodyPr>
          <a:lstStyle/>
          <a:p>
            <a:r>
              <a:rPr lang="en-US" dirty="0" smtClean="0">
                <a:solidFill>
                  <a:srgbClr val="FF0000"/>
                </a:solidFill>
              </a:rPr>
              <a:t>Output: </a:t>
            </a:r>
          </a:p>
          <a:p>
            <a:r>
              <a:rPr lang="en-US" dirty="0" err="1" smtClean="0">
                <a:solidFill>
                  <a:srgbClr val="FF0000"/>
                </a:solidFill>
              </a:rPr>
              <a:t>Gnumber</a:t>
            </a:r>
            <a:r>
              <a:rPr lang="en-US" dirty="0">
                <a:solidFill>
                  <a:srgbClr val="FF0000"/>
                </a:solidFill>
              </a:rPr>
              <a:t>: G123456 , GPA: 3.4</a:t>
            </a:r>
          </a:p>
          <a:p>
            <a:r>
              <a:rPr lang="en-US" dirty="0" err="1">
                <a:solidFill>
                  <a:srgbClr val="FF0000"/>
                </a:solidFill>
              </a:rPr>
              <a:t>Gnumber</a:t>
            </a:r>
            <a:r>
              <a:rPr lang="en-US" dirty="0">
                <a:solidFill>
                  <a:srgbClr val="FF0000"/>
                </a:solidFill>
              </a:rPr>
              <a:t>: G123457 , GPA: 3.2</a:t>
            </a:r>
          </a:p>
          <a:p>
            <a:r>
              <a:rPr lang="en-US" dirty="0" err="1">
                <a:solidFill>
                  <a:srgbClr val="FF0000"/>
                </a:solidFill>
              </a:rPr>
              <a:t>Gnumber</a:t>
            </a:r>
            <a:r>
              <a:rPr lang="en-US" dirty="0">
                <a:solidFill>
                  <a:srgbClr val="FF0000"/>
                </a:solidFill>
              </a:rPr>
              <a:t>: G123458 , GPA: 4.0</a:t>
            </a:r>
          </a:p>
          <a:p>
            <a:r>
              <a:rPr lang="en-US" dirty="0" err="1">
                <a:solidFill>
                  <a:srgbClr val="FF0000"/>
                </a:solidFill>
              </a:rPr>
              <a:t>Gnumber</a:t>
            </a:r>
            <a:r>
              <a:rPr lang="en-US" dirty="0">
                <a:solidFill>
                  <a:srgbClr val="FF0000"/>
                </a:solidFill>
              </a:rPr>
              <a:t>: G123459 , GPA: 2.1</a:t>
            </a:r>
          </a:p>
          <a:p>
            <a:r>
              <a:rPr lang="en-US" dirty="0" err="1">
                <a:solidFill>
                  <a:srgbClr val="FF0000"/>
                </a:solidFill>
              </a:rPr>
              <a:t>Gnumber</a:t>
            </a:r>
            <a:r>
              <a:rPr lang="en-US" dirty="0">
                <a:solidFill>
                  <a:srgbClr val="FF0000"/>
                </a:solidFill>
              </a:rPr>
              <a:t>: G123410 , GPA: 1.4</a:t>
            </a:r>
          </a:p>
        </p:txBody>
      </p:sp>
    </p:spTree>
    <p:extLst>
      <p:ext uri="{BB962C8B-B14F-4D97-AF65-F5344CB8AC3E}">
        <p14:creationId xmlns:p14="http://schemas.microsoft.com/office/powerpoint/2010/main" val="53940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848" y="503238"/>
            <a:ext cx="8051166" cy="868362"/>
          </a:xfrm>
        </p:spPr>
        <p:txBody>
          <a:bodyPr>
            <a:normAutofit/>
          </a:bodyPr>
          <a:lstStyle/>
          <a:p>
            <a:pPr algn="l"/>
            <a:r>
              <a:rPr lang="en-US" cap="none" dirty="0">
                <a:latin typeface="Arial" charset="0"/>
                <a:ea typeface="Arial" charset="0"/>
                <a:cs typeface="Arial" charset="0"/>
              </a:rPr>
              <a:t>Interfaces and </a:t>
            </a:r>
            <a:r>
              <a:rPr lang="en-US" cap="none" dirty="0" smtClean="0">
                <a:latin typeface="Arial" charset="0"/>
                <a:ea typeface="Arial" charset="0"/>
                <a:cs typeface="Arial" charset="0"/>
              </a:rPr>
              <a:t>Iterators cont.</a:t>
            </a:r>
            <a:endParaRPr lang="en-US" dirty="0">
              <a:latin typeface="Arial" charset="0"/>
              <a:ea typeface="Arial" charset="0"/>
              <a:cs typeface="Arial" charset="0"/>
            </a:endParaRPr>
          </a:p>
        </p:txBody>
      </p:sp>
      <p:sp>
        <p:nvSpPr>
          <p:cNvPr id="4" name="Rectangle 3"/>
          <p:cNvSpPr/>
          <p:nvPr/>
        </p:nvSpPr>
        <p:spPr>
          <a:xfrm>
            <a:off x="176847" y="2320271"/>
            <a:ext cx="6052141" cy="4401204"/>
          </a:xfrm>
          <a:prstGeom prst="rect">
            <a:avLst/>
          </a:prstGeom>
        </p:spPr>
        <p:txBody>
          <a:bodyPr wrap="square">
            <a:spAutoFit/>
          </a:bodyPr>
          <a:lstStyle/>
          <a:p>
            <a:r>
              <a:rPr lang="en-US" sz="1400" dirty="0">
                <a:latin typeface="Courier"/>
                <a:cs typeface="Courier"/>
              </a:rPr>
              <a:t>import </a:t>
            </a:r>
            <a:r>
              <a:rPr lang="en-US" sz="1400" dirty="0" err="1" smtClean="0">
                <a:latin typeface="Courier"/>
                <a:cs typeface="Courier"/>
              </a:rPr>
              <a:t>java.util.Iterator</a:t>
            </a:r>
            <a:r>
              <a:rPr lang="en-US" sz="1400" dirty="0">
                <a:latin typeface="Courier"/>
                <a:cs typeface="Courier"/>
              </a:rPr>
              <a:t>;</a:t>
            </a:r>
          </a:p>
          <a:p>
            <a:r>
              <a:rPr lang="en-US" sz="1400" dirty="0">
                <a:latin typeface="Courier"/>
                <a:cs typeface="Courier"/>
              </a:rPr>
              <a:t>public class </a:t>
            </a:r>
            <a:r>
              <a:rPr lang="en-US" sz="1400" dirty="0" err="1">
                <a:latin typeface="Courier"/>
                <a:cs typeface="Courier"/>
              </a:rPr>
              <a:t>ArrayBagTester</a:t>
            </a:r>
            <a:r>
              <a:rPr lang="en-US" sz="1400" dirty="0">
                <a:latin typeface="Courier"/>
                <a:cs typeface="Courier"/>
              </a:rPr>
              <a:t> {</a:t>
            </a:r>
          </a:p>
          <a:p>
            <a:r>
              <a:rPr lang="en-US" sz="1400" dirty="0">
                <a:latin typeface="Courier"/>
                <a:cs typeface="Courier"/>
              </a:rPr>
              <a:t>	public static void main(String[] </a:t>
            </a:r>
            <a:r>
              <a:rPr lang="en-US" sz="1400" dirty="0" err="1">
                <a:latin typeface="Courier"/>
                <a:cs typeface="Courier"/>
              </a:rPr>
              <a:t>args</a:t>
            </a:r>
            <a:r>
              <a:rPr lang="en-US" sz="1400" dirty="0">
                <a:latin typeface="Courier"/>
                <a:cs typeface="Courier"/>
              </a:rPr>
              <a:t>) {</a:t>
            </a:r>
          </a:p>
          <a:p>
            <a:r>
              <a:rPr lang="en-US" sz="1400" dirty="0">
                <a:latin typeface="Courier"/>
                <a:cs typeface="Courier"/>
              </a:rPr>
              <a:t>		// TODO Auto-generated method stub</a:t>
            </a:r>
          </a:p>
          <a:p>
            <a:r>
              <a:rPr lang="en-US" sz="1400" dirty="0">
                <a:latin typeface="Courier"/>
                <a:cs typeface="Courier"/>
              </a:rPr>
              <a:t>		</a:t>
            </a:r>
            <a:r>
              <a:rPr lang="en-US" sz="1400" dirty="0" err="1">
                <a:latin typeface="Courier"/>
                <a:cs typeface="Courier"/>
              </a:rPr>
              <a:t>ArrayBag</a:t>
            </a:r>
            <a:r>
              <a:rPr lang="en-US" sz="1400" dirty="0">
                <a:latin typeface="Courier"/>
                <a:cs typeface="Courier"/>
              </a:rPr>
              <a:t>&lt;Double&gt; b1 = new </a:t>
            </a:r>
            <a:r>
              <a:rPr lang="en-US" sz="1400" dirty="0" err="1">
                <a:latin typeface="Courier"/>
                <a:cs typeface="Courier"/>
              </a:rPr>
              <a:t>ArrayBag</a:t>
            </a:r>
            <a:r>
              <a:rPr lang="en-US" sz="1400" dirty="0">
                <a:latin typeface="Courier"/>
                <a:cs typeface="Courier"/>
              </a:rPr>
              <a:t>&lt;Double&gt;(); </a:t>
            </a:r>
          </a:p>
          <a:p>
            <a:r>
              <a:rPr lang="nb-NO" sz="1400" dirty="0">
                <a:latin typeface="Courier"/>
                <a:cs typeface="Courier"/>
              </a:rPr>
              <a:t>		b1.add(100.1);</a:t>
            </a:r>
          </a:p>
          <a:p>
            <a:r>
              <a:rPr lang="nb-NO" sz="1400" dirty="0">
                <a:latin typeface="Courier"/>
                <a:cs typeface="Courier"/>
              </a:rPr>
              <a:t>		b1.add(99.6);</a:t>
            </a:r>
          </a:p>
          <a:p>
            <a:r>
              <a:rPr lang="nb-NO" sz="1400" dirty="0">
                <a:latin typeface="Courier"/>
                <a:cs typeface="Courier"/>
              </a:rPr>
              <a:t>		b1.add(50.0);</a:t>
            </a:r>
          </a:p>
          <a:p>
            <a:r>
              <a:rPr lang="nb-NO" sz="1400" dirty="0">
                <a:latin typeface="Courier"/>
                <a:cs typeface="Courier"/>
              </a:rPr>
              <a:t>		b1.add(6.11)</a:t>
            </a:r>
            <a:r>
              <a:rPr lang="nb-NO" sz="1400" dirty="0" smtClean="0">
                <a:latin typeface="Courier"/>
                <a:cs typeface="Courier"/>
              </a:rPr>
              <a:t>;</a:t>
            </a:r>
            <a:endParaRPr lang="nb-NO" sz="1400" dirty="0">
              <a:latin typeface="Courier"/>
              <a:cs typeface="Courier"/>
            </a:endParaRPr>
          </a:p>
          <a:p>
            <a:r>
              <a:rPr lang="nb-NO" sz="1400" dirty="0">
                <a:latin typeface="Courier"/>
                <a:cs typeface="Courier"/>
              </a:rPr>
              <a:t>		</a:t>
            </a:r>
            <a:r>
              <a:rPr lang="nb-NO" sz="1400" dirty="0" err="1">
                <a:latin typeface="Courier"/>
                <a:cs typeface="Courier"/>
              </a:rPr>
              <a:t>ArrayBag</a:t>
            </a:r>
            <a:r>
              <a:rPr lang="nb-NO" sz="1400" dirty="0">
                <a:latin typeface="Courier"/>
                <a:cs typeface="Courier"/>
              </a:rPr>
              <a:t>&lt;Double&gt; b2 = </a:t>
            </a:r>
            <a:r>
              <a:rPr lang="nb-NO" sz="1400" dirty="0" err="1">
                <a:latin typeface="Courier"/>
                <a:cs typeface="Courier"/>
              </a:rPr>
              <a:t>new</a:t>
            </a:r>
            <a:r>
              <a:rPr lang="nb-NO" sz="1400" dirty="0">
                <a:latin typeface="Courier"/>
                <a:cs typeface="Courier"/>
              </a:rPr>
              <a:t> </a:t>
            </a:r>
            <a:r>
              <a:rPr lang="nb-NO" sz="1400" dirty="0" err="1">
                <a:latin typeface="Courier"/>
                <a:cs typeface="Courier"/>
              </a:rPr>
              <a:t>ArrayBag</a:t>
            </a:r>
            <a:r>
              <a:rPr lang="nb-NO" sz="1400" dirty="0">
                <a:latin typeface="Courier"/>
                <a:cs typeface="Courier"/>
              </a:rPr>
              <a:t>&lt;Double&gt;(); </a:t>
            </a:r>
          </a:p>
          <a:p>
            <a:r>
              <a:rPr lang="nb-NO" sz="1400" dirty="0">
                <a:latin typeface="Courier"/>
                <a:cs typeface="Courier"/>
              </a:rPr>
              <a:t>		b2.add(100.1);</a:t>
            </a:r>
          </a:p>
          <a:p>
            <a:r>
              <a:rPr lang="nb-NO" sz="1400" dirty="0">
                <a:latin typeface="Courier"/>
                <a:cs typeface="Courier"/>
              </a:rPr>
              <a:t>		b1.add(699.6);</a:t>
            </a:r>
          </a:p>
          <a:p>
            <a:r>
              <a:rPr lang="nb-NO" sz="1400" dirty="0">
                <a:latin typeface="Courier"/>
                <a:cs typeface="Courier"/>
              </a:rPr>
              <a:t>		b1.add(150.0);</a:t>
            </a:r>
          </a:p>
          <a:p>
            <a:r>
              <a:rPr lang="nb-NO" sz="1400" dirty="0">
                <a:latin typeface="Courier"/>
                <a:cs typeface="Courier"/>
              </a:rPr>
              <a:t>		b1.add(86.11);</a:t>
            </a:r>
          </a:p>
          <a:p>
            <a:r>
              <a:rPr lang="nb-NO" sz="1400" dirty="0">
                <a:latin typeface="Courier"/>
                <a:cs typeface="Courier"/>
              </a:rPr>
              <a:t>		</a:t>
            </a:r>
          </a:p>
          <a:p>
            <a:r>
              <a:rPr lang="nb-NO" sz="1400" dirty="0">
                <a:latin typeface="Courier"/>
                <a:cs typeface="Courier"/>
              </a:rPr>
              <a:t>		</a:t>
            </a:r>
            <a:r>
              <a:rPr lang="nb-NO" sz="1400" dirty="0" err="1">
                <a:latin typeface="Courier"/>
                <a:cs typeface="Courier"/>
              </a:rPr>
              <a:t>ArrayBag</a:t>
            </a:r>
            <a:r>
              <a:rPr lang="nb-NO" sz="1400" dirty="0">
                <a:latin typeface="Courier"/>
                <a:cs typeface="Courier"/>
              </a:rPr>
              <a:t>&lt;Double&gt; b3 = </a:t>
            </a:r>
            <a:r>
              <a:rPr lang="nb-NO" sz="1400" dirty="0" err="1">
                <a:latin typeface="Courier"/>
                <a:cs typeface="Courier"/>
              </a:rPr>
              <a:t>ArrayBag.</a:t>
            </a:r>
            <a:r>
              <a:rPr lang="nb-NO" sz="1400" i="1" dirty="0" err="1">
                <a:latin typeface="Courier"/>
                <a:cs typeface="Courier"/>
              </a:rPr>
              <a:t>union</a:t>
            </a:r>
            <a:r>
              <a:rPr lang="nb-NO" sz="1400" i="1" dirty="0">
                <a:latin typeface="Courier"/>
                <a:cs typeface="Courier"/>
              </a:rPr>
              <a:t>(b1, b2);</a:t>
            </a:r>
          </a:p>
          <a:p>
            <a:r>
              <a:rPr lang="nb-NO" sz="1400" dirty="0">
                <a:latin typeface="Courier"/>
                <a:cs typeface="Courier"/>
              </a:rPr>
              <a:t>		</a:t>
            </a:r>
            <a:r>
              <a:rPr lang="nb-NO" sz="1400" dirty="0" err="1">
                <a:latin typeface="Courier"/>
                <a:cs typeface="Courier"/>
              </a:rPr>
              <a:t>Iterator</a:t>
            </a:r>
            <a:r>
              <a:rPr lang="nb-NO" sz="1400" dirty="0">
                <a:latin typeface="Courier"/>
                <a:cs typeface="Courier"/>
              </a:rPr>
              <a:t>&lt;Double&gt; it = b3.iterator(); </a:t>
            </a:r>
          </a:p>
          <a:p>
            <a:r>
              <a:rPr lang="nb-NO" sz="1400" dirty="0">
                <a:latin typeface="Courier"/>
                <a:cs typeface="Courier"/>
              </a:rPr>
              <a:t>		</a:t>
            </a:r>
            <a:r>
              <a:rPr lang="nb-NO" sz="1400" dirty="0" err="1">
                <a:latin typeface="Courier"/>
                <a:cs typeface="Courier"/>
              </a:rPr>
              <a:t>while</a:t>
            </a:r>
            <a:r>
              <a:rPr lang="nb-NO" sz="1400" dirty="0">
                <a:latin typeface="Courier"/>
                <a:cs typeface="Courier"/>
              </a:rPr>
              <a:t>(</a:t>
            </a:r>
            <a:r>
              <a:rPr lang="nb-NO" sz="1400" dirty="0" err="1">
                <a:latin typeface="Courier"/>
                <a:cs typeface="Courier"/>
              </a:rPr>
              <a:t>it.hasNext</a:t>
            </a:r>
            <a:r>
              <a:rPr lang="nb-NO" sz="1400" dirty="0">
                <a:latin typeface="Courier"/>
                <a:cs typeface="Courier"/>
              </a:rPr>
              <a:t>()) {</a:t>
            </a:r>
          </a:p>
          <a:p>
            <a:r>
              <a:rPr lang="nb-NO" sz="1400" dirty="0">
                <a:latin typeface="Courier"/>
                <a:cs typeface="Courier"/>
              </a:rPr>
              <a:t>			</a:t>
            </a:r>
            <a:r>
              <a:rPr lang="nb-NO" sz="1400" dirty="0" err="1">
                <a:latin typeface="Courier"/>
                <a:cs typeface="Courier"/>
              </a:rPr>
              <a:t>System.</a:t>
            </a:r>
            <a:r>
              <a:rPr lang="nb-NO" sz="1400" i="1" dirty="0" err="1">
                <a:latin typeface="Courier"/>
                <a:cs typeface="Courier"/>
              </a:rPr>
              <a:t>out.print</a:t>
            </a:r>
            <a:r>
              <a:rPr lang="nb-NO" sz="1400" i="1" dirty="0">
                <a:latin typeface="Courier"/>
                <a:cs typeface="Courier"/>
              </a:rPr>
              <a:t>(</a:t>
            </a:r>
            <a:r>
              <a:rPr lang="nb-NO" sz="1400" i="1" dirty="0" err="1">
                <a:latin typeface="Courier"/>
                <a:cs typeface="Courier"/>
              </a:rPr>
              <a:t>it.next</a:t>
            </a:r>
            <a:r>
              <a:rPr lang="nb-NO" sz="1400" i="1" dirty="0">
                <a:latin typeface="Courier"/>
                <a:cs typeface="Courier"/>
              </a:rPr>
              <a:t>() + ",");</a:t>
            </a:r>
          </a:p>
          <a:p>
            <a:r>
              <a:rPr lang="nb-NO" sz="1400" dirty="0">
                <a:latin typeface="Courier"/>
                <a:cs typeface="Courier"/>
              </a:rPr>
              <a:t>		</a:t>
            </a:r>
            <a:r>
              <a:rPr lang="nb-NO" sz="1400" dirty="0" smtClean="0">
                <a:latin typeface="Courier"/>
                <a:cs typeface="Courier"/>
              </a:rPr>
              <a:t>}}}</a:t>
            </a:r>
            <a:endParaRPr lang="en-US" sz="1400" dirty="0">
              <a:latin typeface="Courier"/>
              <a:cs typeface="Courier"/>
            </a:endParaRPr>
          </a:p>
        </p:txBody>
      </p:sp>
      <p:sp>
        <p:nvSpPr>
          <p:cNvPr id="6" name="TextBox 5"/>
          <p:cNvSpPr txBox="1"/>
          <p:nvPr/>
        </p:nvSpPr>
        <p:spPr>
          <a:xfrm>
            <a:off x="176847" y="1768251"/>
            <a:ext cx="2171763" cy="369332"/>
          </a:xfrm>
          <a:prstGeom prst="rect">
            <a:avLst/>
          </a:prstGeom>
          <a:noFill/>
        </p:spPr>
        <p:txBody>
          <a:bodyPr wrap="none" rtlCol="0">
            <a:spAutoFit/>
          </a:bodyPr>
          <a:lstStyle/>
          <a:p>
            <a:r>
              <a:rPr lang="en-US" b="1" dirty="0">
                <a:solidFill>
                  <a:srgbClr val="FF0000"/>
                </a:solidFill>
              </a:rPr>
              <a:t>F</a:t>
            </a:r>
            <a:r>
              <a:rPr lang="en-US" b="1" dirty="0" smtClean="0">
                <a:solidFill>
                  <a:srgbClr val="FF0000"/>
                </a:solidFill>
              </a:rPr>
              <a:t>or </a:t>
            </a:r>
            <a:r>
              <a:rPr lang="en-US" b="1" dirty="0" err="1" smtClean="0">
                <a:solidFill>
                  <a:srgbClr val="FF0000"/>
                </a:solidFill>
              </a:rPr>
              <a:t>ArrayBag.java</a:t>
            </a:r>
            <a:endParaRPr lang="en-US" b="1" dirty="0">
              <a:solidFill>
                <a:srgbClr val="FF0000"/>
              </a:solidFill>
            </a:endParaRPr>
          </a:p>
        </p:txBody>
      </p:sp>
      <p:sp>
        <p:nvSpPr>
          <p:cNvPr id="7" name="Rectangle 6"/>
          <p:cNvSpPr/>
          <p:nvPr/>
        </p:nvSpPr>
        <p:spPr>
          <a:xfrm>
            <a:off x="2446779" y="1848626"/>
            <a:ext cx="6106384" cy="307777"/>
          </a:xfrm>
          <a:prstGeom prst="rect">
            <a:avLst/>
          </a:prstGeom>
          <a:solidFill>
            <a:schemeClr val="accent3">
              <a:lumMod val="60000"/>
              <a:lumOff val="40000"/>
            </a:schemeClr>
          </a:solidFill>
        </p:spPr>
        <p:txBody>
          <a:bodyPr wrap="square">
            <a:spAutoFit/>
          </a:bodyPr>
          <a:lstStyle/>
          <a:p>
            <a:r>
              <a:rPr lang="en-US" sz="1400" b="1" dirty="0"/>
              <a:t>public class </a:t>
            </a:r>
            <a:r>
              <a:rPr lang="en-US" sz="1400" b="1" dirty="0" err="1"/>
              <a:t>ArrayBag</a:t>
            </a:r>
            <a:r>
              <a:rPr lang="en-US" sz="1400" b="1" dirty="0"/>
              <a:t>&lt;E&gt; implements </a:t>
            </a:r>
            <a:r>
              <a:rPr lang="en-US" sz="1400" b="1" dirty="0" err="1"/>
              <a:t>Cloneable</a:t>
            </a:r>
            <a:r>
              <a:rPr lang="en-US" sz="1400" b="1" dirty="0"/>
              <a:t> , </a:t>
            </a:r>
            <a:r>
              <a:rPr lang="en-US" sz="1400" b="1" dirty="0" err="1"/>
              <a:t>Iterable</a:t>
            </a:r>
            <a:r>
              <a:rPr lang="en-US" sz="1400" b="1" dirty="0"/>
              <a:t>&lt;E&gt;</a:t>
            </a:r>
            <a:endParaRPr lang="en-US" sz="1400" dirty="0"/>
          </a:p>
        </p:txBody>
      </p:sp>
    </p:spTree>
    <p:extLst>
      <p:ext uri="{BB962C8B-B14F-4D97-AF65-F5344CB8AC3E}">
        <p14:creationId xmlns:p14="http://schemas.microsoft.com/office/powerpoint/2010/main" val="996230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586" y="503238"/>
            <a:ext cx="7829428" cy="868362"/>
          </a:xfrm>
        </p:spPr>
        <p:txBody>
          <a:bodyPr>
            <a:normAutofit fontScale="90000"/>
          </a:bodyPr>
          <a:lstStyle/>
          <a:p>
            <a:pPr algn="l"/>
            <a:r>
              <a:rPr lang="en-US" sz="3200" dirty="0">
                <a:latin typeface="Arial" charset="0"/>
                <a:ea typeface="Arial" charset="0"/>
                <a:cs typeface="Arial" charset="0"/>
              </a:rPr>
              <a:t>Comparable Interface</a:t>
            </a:r>
            <a:br>
              <a:rPr lang="en-US" sz="3200" dirty="0">
                <a:latin typeface="Arial" charset="0"/>
                <a:ea typeface="Arial" charset="0"/>
                <a:cs typeface="Arial" charset="0"/>
              </a:rPr>
            </a:br>
            <a:r>
              <a:rPr lang="en-US" sz="3200" dirty="0">
                <a:latin typeface="Arial" charset="0"/>
                <a:ea typeface="Arial" charset="0"/>
                <a:cs typeface="Arial" charset="0"/>
              </a:rPr>
              <a:t>Example 1 : sorting based on name</a:t>
            </a:r>
            <a:endParaRPr lang="en-US" sz="3200" cap="none" dirty="0">
              <a:latin typeface="Arial" charset="0"/>
              <a:ea typeface="Arial" charset="0"/>
              <a:cs typeface="Arial" charset="0"/>
            </a:endParaRPr>
          </a:p>
        </p:txBody>
      </p:sp>
      <p:sp>
        <p:nvSpPr>
          <p:cNvPr id="4" name="Rectangle 3"/>
          <p:cNvSpPr/>
          <p:nvPr/>
        </p:nvSpPr>
        <p:spPr>
          <a:xfrm>
            <a:off x="112539" y="1674931"/>
            <a:ext cx="8937962" cy="3323987"/>
          </a:xfrm>
          <a:prstGeom prst="rect">
            <a:avLst/>
          </a:prstGeom>
        </p:spPr>
        <p:txBody>
          <a:bodyPr wrap="square">
            <a:spAutoFit/>
          </a:bodyPr>
          <a:lstStyle/>
          <a:p>
            <a:r>
              <a:rPr lang="en-US" sz="1400" dirty="0">
                <a:latin typeface="Courier"/>
                <a:cs typeface="Courier"/>
              </a:rPr>
              <a:t>public class Student implements Comparable</a:t>
            </a:r>
            <a:r>
              <a:rPr lang="en-US" sz="1400" dirty="0" smtClean="0">
                <a:latin typeface="Courier"/>
                <a:cs typeface="Courier"/>
              </a:rPr>
              <a:t>&lt;Student&gt;</a:t>
            </a:r>
            <a:r>
              <a:rPr lang="en-US" sz="1400" dirty="0">
                <a:latin typeface="Courier"/>
                <a:cs typeface="Courier"/>
              </a:rPr>
              <a:t>{</a:t>
            </a:r>
          </a:p>
          <a:p>
            <a:r>
              <a:rPr lang="en-US" sz="1400" dirty="0">
                <a:latin typeface="Courier"/>
                <a:cs typeface="Courier"/>
              </a:rPr>
              <a:t>	private String name; </a:t>
            </a:r>
          </a:p>
          <a:p>
            <a:r>
              <a:rPr lang="en-US" sz="1400" dirty="0">
                <a:latin typeface="Courier"/>
                <a:cs typeface="Courier"/>
              </a:rPr>
              <a:t>	private </a:t>
            </a:r>
            <a:r>
              <a:rPr lang="en-US" sz="1400" dirty="0" smtClean="0">
                <a:latin typeface="Courier"/>
                <a:cs typeface="Courier"/>
              </a:rPr>
              <a:t>double </a:t>
            </a:r>
            <a:r>
              <a:rPr lang="en-US" sz="1400" dirty="0" err="1" smtClean="0">
                <a:latin typeface="Courier"/>
                <a:cs typeface="Courier"/>
              </a:rPr>
              <a:t>gpa</a:t>
            </a:r>
            <a:r>
              <a:rPr lang="en-US" sz="1400" dirty="0" smtClean="0">
                <a:latin typeface="Courier"/>
                <a:cs typeface="Courier"/>
              </a:rPr>
              <a:t>; </a:t>
            </a:r>
            <a:endParaRPr lang="en-US" sz="1400" dirty="0">
              <a:latin typeface="Courier"/>
              <a:cs typeface="Courier"/>
            </a:endParaRPr>
          </a:p>
          <a:p>
            <a:r>
              <a:rPr lang="en-US" sz="1400" dirty="0">
                <a:latin typeface="Courier"/>
                <a:cs typeface="Courier"/>
              </a:rPr>
              <a:t>	public Student(String name, </a:t>
            </a:r>
            <a:r>
              <a:rPr lang="en-US" sz="1400" dirty="0" smtClean="0">
                <a:latin typeface="Courier"/>
                <a:cs typeface="Courier"/>
              </a:rPr>
              <a:t>double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a:t>
            </a:r>
          </a:p>
          <a:p>
            <a:r>
              <a:rPr lang="en-US" sz="1400" dirty="0">
                <a:latin typeface="Courier"/>
                <a:cs typeface="Courier"/>
              </a:rPr>
              <a:t>		</a:t>
            </a:r>
            <a:r>
              <a:rPr lang="en-US" sz="1400" dirty="0" err="1">
                <a:latin typeface="Courier"/>
                <a:cs typeface="Courier"/>
              </a:rPr>
              <a:t>this.name</a:t>
            </a:r>
            <a:r>
              <a:rPr lang="en-US" sz="1400" dirty="0">
                <a:latin typeface="Courier"/>
                <a:cs typeface="Courier"/>
              </a:rPr>
              <a:t> = name; </a:t>
            </a:r>
          </a:p>
          <a:p>
            <a:r>
              <a:rPr lang="en-US" sz="1400" dirty="0">
                <a:latin typeface="Courier"/>
                <a:cs typeface="Courier"/>
              </a:rPr>
              <a:t>		</a:t>
            </a:r>
            <a:r>
              <a:rPr lang="en-US" sz="1400" dirty="0" err="1" smtClean="0">
                <a:latin typeface="Courier"/>
                <a:cs typeface="Courier"/>
              </a:rPr>
              <a:t>this.gpa</a:t>
            </a:r>
            <a:r>
              <a:rPr lang="en-US" sz="1400" dirty="0" smtClean="0">
                <a:latin typeface="Courier"/>
                <a:cs typeface="Courier"/>
              </a:rPr>
              <a:t> </a:t>
            </a:r>
            <a:r>
              <a:rPr lang="en-US" sz="1400" dirty="0">
                <a:latin typeface="Courier"/>
                <a:cs typeface="Courier"/>
              </a:rPr>
              <a:t>= </a:t>
            </a:r>
            <a:r>
              <a:rPr lang="en-US" sz="1400" dirty="0" err="1" smtClean="0">
                <a:latin typeface="Courier"/>
                <a:cs typeface="Courier"/>
              </a:rPr>
              <a:t>gpa</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public String </a:t>
            </a:r>
            <a:r>
              <a:rPr lang="en-US" sz="1400" dirty="0" err="1">
                <a:latin typeface="Courier"/>
                <a:cs typeface="Courier"/>
              </a:rPr>
              <a:t>getName</a:t>
            </a:r>
            <a:r>
              <a:rPr lang="en-US" sz="1400" dirty="0">
                <a:latin typeface="Courier"/>
                <a:cs typeface="Courier"/>
              </a:rPr>
              <a:t>() { return </a:t>
            </a:r>
            <a:r>
              <a:rPr lang="en-US" sz="1400" dirty="0" err="1">
                <a:latin typeface="Courier"/>
                <a:cs typeface="Courier"/>
              </a:rPr>
              <a:t>this.name</a:t>
            </a:r>
            <a:r>
              <a:rPr lang="en-US" sz="1400" dirty="0">
                <a:latin typeface="Courier"/>
                <a:cs typeface="Courier"/>
              </a:rPr>
              <a:t>; }</a:t>
            </a:r>
          </a:p>
          <a:p>
            <a:r>
              <a:rPr lang="en-US" sz="1400" dirty="0">
                <a:latin typeface="Courier"/>
                <a:cs typeface="Courier"/>
              </a:rPr>
              <a:t>	public </a:t>
            </a:r>
            <a:r>
              <a:rPr lang="en-US" sz="1400" dirty="0" err="1" smtClean="0">
                <a:latin typeface="Courier"/>
                <a:cs typeface="Courier"/>
              </a:rPr>
              <a:t>doublegetGpa</a:t>
            </a:r>
            <a:r>
              <a:rPr lang="en-US" sz="1400" dirty="0" smtClean="0">
                <a:latin typeface="Courier"/>
                <a:cs typeface="Courier"/>
              </a:rPr>
              <a:t>(</a:t>
            </a:r>
            <a:r>
              <a:rPr lang="en-US" sz="1400" dirty="0">
                <a:latin typeface="Courier"/>
                <a:cs typeface="Courier"/>
              </a:rPr>
              <a:t>) { return </a:t>
            </a:r>
            <a:r>
              <a:rPr lang="en-US" sz="1400" dirty="0" err="1" smtClean="0">
                <a:latin typeface="Courier"/>
                <a:cs typeface="Courier"/>
              </a:rPr>
              <a:t>this.gpa</a:t>
            </a:r>
            <a:r>
              <a:rPr lang="en-US" sz="1400" dirty="0" smtClean="0">
                <a:latin typeface="Courier"/>
                <a:cs typeface="Courier"/>
              </a:rPr>
              <a:t>; </a:t>
            </a:r>
            <a:r>
              <a:rPr lang="en-US" sz="1400" dirty="0">
                <a:latin typeface="Courier"/>
                <a:cs typeface="Courier"/>
              </a:rPr>
              <a:t>}</a:t>
            </a:r>
          </a:p>
          <a:p>
            <a:r>
              <a:rPr lang="en-US" sz="1400" dirty="0">
                <a:latin typeface="Courier"/>
                <a:cs typeface="Courier"/>
              </a:rPr>
              <a:t>	public String </a:t>
            </a:r>
            <a:r>
              <a:rPr lang="en-US" sz="1400" dirty="0" err="1">
                <a:latin typeface="Courier"/>
                <a:cs typeface="Courier"/>
              </a:rPr>
              <a:t>toString</a:t>
            </a:r>
            <a:r>
              <a:rPr lang="en-US" sz="1400" dirty="0">
                <a:latin typeface="Courier"/>
                <a:cs typeface="Courier"/>
              </a:rPr>
              <a:t>() { return "name: "+ name + ",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 +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a:t>
            </a:r>
          </a:p>
          <a:p>
            <a:endParaRPr lang="en-US" sz="1400" dirty="0">
              <a:latin typeface="Courier"/>
              <a:cs typeface="Courier"/>
            </a:endParaRPr>
          </a:p>
          <a:p>
            <a:r>
              <a:rPr lang="en-US" sz="1400" dirty="0">
                <a:latin typeface="Courier"/>
                <a:cs typeface="Courier"/>
              </a:rPr>
              <a:t>	public </a:t>
            </a:r>
            <a:r>
              <a:rPr lang="en-US" sz="1400" dirty="0" err="1">
                <a:latin typeface="Courier"/>
                <a:cs typeface="Courier"/>
              </a:rPr>
              <a:t>int</a:t>
            </a:r>
            <a:r>
              <a:rPr lang="en-US" sz="1400" dirty="0">
                <a:latin typeface="Courier"/>
                <a:cs typeface="Courier"/>
              </a:rPr>
              <a:t> </a:t>
            </a:r>
            <a:r>
              <a:rPr lang="en-US" sz="1400" dirty="0" err="1">
                <a:latin typeface="Courier"/>
                <a:cs typeface="Courier"/>
              </a:rPr>
              <a:t>compareTo</a:t>
            </a:r>
            <a:r>
              <a:rPr lang="en-US" sz="1400" dirty="0" smtClean="0">
                <a:latin typeface="Courier"/>
                <a:cs typeface="Courier"/>
              </a:rPr>
              <a:t>(Student o</a:t>
            </a:r>
            <a:r>
              <a:rPr lang="en-US" sz="1400" dirty="0">
                <a:latin typeface="Courier"/>
                <a:cs typeface="Courier"/>
              </a:rPr>
              <a:t>) </a:t>
            </a:r>
            <a:r>
              <a:rPr lang="en-US" sz="1400" dirty="0" smtClean="0">
                <a:latin typeface="Courier"/>
                <a:cs typeface="Courier"/>
              </a:rPr>
              <a:t>{ //to </a:t>
            </a:r>
            <a:r>
              <a:rPr lang="en-US" sz="1400" dirty="0" err="1" smtClean="0">
                <a:latin typeface="Courier"/>
                <a:cs typeface="Courier"/>
              </a:rPr>
              <a:t>enablesorting</a:t>
            </a:r>
            <a:r>
              <a:rPr lang="en-US" sz="1400" dirty="0" smtClean="0">
                <a:latin typeface="Courier"/>
                <a:cs typeface="Courier"/>
              </a:rPr>
              <a:t> based on “name”</a:t>
            </a:r>
          </a:p>
          <a:p>
            <a:r>
              <a:rPr lang="da-DK" sz="1400" dirty="0" smtClean="0">
                <a:latin typeface="Courier"/>
                <a:cs typeface="Courier"/>
              </a:rPr>
              <a:t>			</a:t>
            </a:r>
            <a:r>
              <a:rPr lang="da-DK" sz="1400" dirty="0" err="1" smtClean="0">
                <a:latin typeface="Courier"/>
                <a:cs typeface="Courier"/>
              </a:rPr>
              <a:t>return</a:t>
            </a:r>
            <a:r>
              <a:rPr lang="da-DK" sz="1400" dirty="0" smtClean="0">
                <a:latin typeface="Courier"/>
                <a:cs typeface="Courier"/>
              </a:rPr>
              <a:t>(</a:t>
            </a:r>
            <a:r>
              <a:rPr lang="da-DK" sz="1400" dirty="0" err="1" smtClean="0">
                <a:latin typeface="Courier"/>
                <a:cs typeface="Courier"/>
              </a:rPr>
              <a:t>this.name.compareToIgnoreCase</a:t>
            </a:r>
            <a:r>
              <a:rPr lang="da-DK" sz="1400" dirty="0" smtClean="0">
                <a:latin typeface="Courier"/>
                <a:cs typeface="Courier"/>
              </a:rPr>
              <a:t>(</a:t>
            </a:r>
            <a:r>
              <a:rPr lang="da-DK" sz="1400" dirty="0" err="1" smtClean="0">
                <a:latin typeface="Courier"/>
                <a:cs typeface="Courier"/>
              </a:rPr>
              <a:t>so.getName</a:t>
            </a:r>
            <a:r>
              <a:rPr lang="da-DK" sz="1400" dirty="0" smtClean="0">
                <a:latin typeface="Courier"/>
                <a:cs typeface="Courier"/>
              </a:rPr>
              <a:t>())); </a:t>
            </a:r>
            <a:endParaRPr lang="is-IS" sz="1400" dirty="0" smtClean="0">
              <a:latin typeface="Courier"/>
              <a:cs typeface="Courier"/>
            </a:endParaRPr>
          </a:p>
          <a:p>
            <a:r>
              <a:rPr lang="is-IS" sz="1400" dirty="0" smtClean="0">
                <a:latin typeface="Courier"/>
                <a:cs typeface="Courier"/>
              </a:rPr>
              <a:t>	}</a:t>
            </a:r>
          </a:p>
          <a:p>
            <a:r>
              <a:rPr lang="is-IS" sz="1400" dirty="0" smtClean="0">
                <a:latin typeface="Courier"/>
                <a:cs typeface="Courier"/>
              </a:rPr>
              <a:t>}</a:t>
            </a:r>
            <a:endParaRPr lang="en-US" sz="1400" dirty="0">
              <a:latin typeface="Courier"/>
              <a:cs typeface="Courier"/>
            </a:endParaRPr>
          </a:p>
        </p:txBody>
      </p:sp>
    </p:spTree>
    <p:extLst>
      <p:ext uri="{BB962C8B-B14F-4D97-AF65-F5344CB8AC3E}">
        <p14:creationId xmlns:p14="http://schemas.microsoft.com/office/powerpoint/2010/main" val="147415125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416" y="503238"/>
            <a:ext cx="7864598" cy="868362"/>
          </a:xfrm>
        </p:spPr>
        <p:txBody>
          <a:bodyPr>
            <a:normAutofit fontScale="90000"/>
          </a:bodyPr>
          <a:lstStyle/>
          <a:p>
            <a:pPr algn="l"/>
            <a:r>
              <a:rPr lang="en-US" sz="3200" dirty="0">
                <a:latin typeface="Arial" charset="0"/>
                <a:ea typeface="Arial" charset="0"/>
                <a:cs typeface="Arial" charset="0"/>
              </a:rPr>
              <a:t>Comparable Interface</a:t>
            </a:r>
            <a:br>
              <a:rPr lang="en-US" sz="3200" dirty="0">
                <a:latin typeface="Arial" charset="0"/>
                <a:ea typeface="Arial" charset="0"/>
                <a:cs typeface="Arial" charset="0"/>
              </a:rPr>
            </a:br>
            <a:r>
              <a:rPr lang="en-US" sz="3200" dirty="0">
                <a:latin typeface="Arial" charset="0"/>
                <a:ea typeface="Arial" charset="0"/>
                <a:cs typeface="Arial" charset="0"/>
              </a:rPr>
              <a:t>Example </a:t>
            </a:r>
            <a:r>
              <a:rPr lang="en-US" sz="3200" dirty="0" smtClean="0">
                <a:latin typeface="Arial" charset="0"/>
                <a:ea typeface="Arial" charset="0"/>
                <a:cs typeface="Arial" charset="0"/>
              </a:rPr>
              <a:t>1 </a:t>
            </a:r>
            <a:r>
              <a:rPr lang="en-US" sz="3200" dirty="0">
                <a:latin typeface="Arial" charset="0"/>
                <a:ea typeface="Arial" charset="0"/>
                <a:cs typeface="Arial" charset="0"/>
              </a:rPr>
              <a:t>: sorting based on </a:t>
            </a:r>
            <a:r>
              <a:rPr lang="en-US" sz="3200" dirty="0" smtClean="0">
                <a:latin typeface="Arial" charset="0"/>
                <a:ea typeface="Arial" charset="0"/>
                <a:cs typeface="Arial" charset="0"/>
              </a:rPr>
              <a:t>name</a:t>
            </a:r>
            <a:endParaRPr lang="en-US" sz="3200" dirty="0">
              <a:latin typeface="Arial" charset="0"/>
              <a:ea typeface="Arial" charset="0"/>
              <a:cs typeface="Arial" charset="0"/>
            </a:endParaRPr>
          </a:p>
        </p:txBody>
      </p:sp>
      <p:sp>
        <p:nvSpPr>
          <p:cNvPr id="4" name="Rectangle 3"/>
          <p:cNvSpPr/>
          <p:nvPr/>
        </p:nvSpPr>
        <p:spPr>
          <a:xfrm>
            <a:off x="264564" y="1371600"/>
            <a:ext cx="8879436" cy="5355313"/>
          </a:xfrm>
          <a:prstGeom prst="rect">
            <a:avLst/>
          </a:prstGeom>
        </p:spPr>
        <p:txBody>
          <a:bodyPr wrap="square">
            <a:spAutoFit/>
          </a:bodyPr>
          <a:lstStyle/>
          <a:p>
            <a:r>
              <a:rPr lang="en-US" dirty="0" smtClean="0">
                <a:latin typeface="Calibri"/>
                <a:cs typeface="Calibri"/>
              </a:rPr>
              <a:t>import </a:t>
            </a:r>
            <a:r>
              <a:rPr lang="en-US" dirty="0" err="1">
                <a:latin typeface="Calibri"/>
                <a:cs typeface="Calibri"/>
              </a:rPr>
              <a:t>java.util.Iterator</a:t>
            </a:r>
            <a:r>
              <a:rPr lang="en-US" dirty="0">
                <a:latin typeface="Calibri"/>
                <a:cs typeface="Calibri"/>
              </a:rPr>
              <a:t>;</a:t>
            </a:r>
          </a:p>
          <a:p>
            <a:r>
              <a:rPr lang="en-US" dirty="0">
                <a:latin typeface="Calibri"/>
                <a:cs typeface="Calibri"/>
              </a:rPr>
              <a:t>import </a:t>
            </a:r>
            <a:r>
              <a:rPr lang="en-US" dirty="0" err="1">
                <a:latin typeface="Calibri"/>
                <a:cs typeface="Calibri"/>
              </a:rPr>
              <a:t>java.util.TreeSet</a:t>
            </a:r>
            <a:r>
              <a:rPr lang="en-US" dirty="0">
                <a:latin typeface="Calibri"/>
                <a:cs typeface="Calibri"/>
              </a:rPr>
              <a:t>;</a:t>
            </a:r>
          </a:p>
          <a:p>
            <a:endParaRPr lang="en-US" dirty="0">
              <a:latin typeface="Calibri"/>
              <a:cs typeface="Calibri"/>
            </a:endParaRPr>
          </a:p>
          <a:p>
            <a:r>
              <a:rPr lang="en-US" dirty="0">
                <a:latin typeface="Calibri"/>
                <a:cs typeface="Calibri"/>
              </a:rPr>
              <a:t>public class </a:t>
            </a:r>
            <a:r>
              <a:rPr lang="en-US" dirty="0" err="1">
                <a:latin typeface="Calibri"/>
                <a:cs typeface="Calibri"/>
              </a:rPr>
              <a:t>TestTreeSetOrder</a:t>
            </a:r>
            <a:r>
              <a:rPr lang="en-US" dirty="0">
                <a:latin typeface="Calibri"/>
                <a:cs typeface="Calibri"/>
              </a:rPr>
              <a:t> {</a:t>
            </a:r>
          </a:p>
          <a:p>
            <a:r>
              <a:rPr lang="en-US" dirty="0">
                <a:latin typeface="Calibri"/>
                <a:cs typeface="Calibri"/>
              </a:rPr>
              <a:t>	public static void main(String[] </a:t>
            </a:r>
            <a:r>
              <a:rPr lang="en-US" dirty="0" err="1">
                <a:latin typeface="Calibri"/>
                <a:cs typeface="Calibri"/>
              </a:rPr>
              <a:t>args</a:t>
            </a:r>
            <a:r>
              <a:rPr lang="en-US" dirty="0">
                <a:latin typeface="Calibri"/>
                <a:cs typeface="Calibri"/>
              </a:rPr>
              <a:t>) {</a:t>
            </a:r>
          </a:p>
          <a:p>
            <a:r>
              <a:rPr lang="en-US" dirty="0">
                <a:latin typeface="Calibri"/>
                <a:cs typeface="Calibri"/>
              </a:rPr>
              <a:t>		</a:t>
            </a:r>
            <a:r>
              <a:rPr lang="en-US" dirty="0" err="1">
                <a:latin typeface="Calibri"/>
                <a:cs typeface="Calibri"/>
              </a:rPr>
              <a:t>TreeSet</a:t>
            </a:r>
            <a:r>
              <a:rPr lang="en-US" dirty="0">
                <a:latin typeface="Calibri"/>
                <a:cs typeface="Calibri"/>
              </a:rPr>
              <a:t>&lt;Student&gt; </a:t>
            </a:r>
            <a:r>
              <a:rPr lang="en-US" dirty="0" err="1">
                <a:latin typeface="Calibri"/>
                <a:cs typeface="Calibri"/>
              </a:rPr>
              <a:t>tr</a:t>
            </a:r>
            <a:r>
              <a:rPr lang="en-US" dirty="0">
                <a:latin typeface="Calibri"/>
                <a:cs typeface="Calibri"/>
              </a:rPr>
              <a:t> = new </a:t>
            </a:r>
            <a:r>
              <a:rPr lang="en-US" dirty="0" err="1">
                <a:latin typeface="Calibri"/>
                <a:cs typeface="Calibri"/>
              </a:rPr>
              <a:t>TreeSet</a:t>
            </a:r>
            <a:r>
              <a:rPr lang="en-US" dirty="0">
                <a:latin typeface="Calibri"/>
                <a:cs typeface="Calibri"/>
              </a:rPr>
              <a:t>&lt;Student&gt;();</a:t>
            </a:r>
          </a:p>
          <a:p>
            <a:r>
              <a:rPr lang="en-US" dirty="0">
                <a:latin typeface="Calibri"/>
                <a:cs typeface="Calibri"/>
              </a:rPr>
              <a:t>		</a:t>
            </a:r>
            <a:r>
              <a:rPr lang="en-US" dirty="0" err="1">
                <a:latin typeface="Calibri"/>
                <a:cs typeface="Calibri"/>
              </a:rPr>
              <a:t>tr.add</a:t>
            </a:r>
            <a:r>
              <a:rPr lang="en-US" dirty="0">
                <a:latin typeface="Calibri"/>
                <a:cs typeface="Calibri"/>
              </a:rPr>
              <a:t>(new Student("A", 2.8));</a:t>
            </a:r>
          </a:p>
          <a:p>
            <a:r>
              <a:rPr lang="en-US" dirty="0">
                <a:latin typeface="Calibri"/>
                <a:cs typeface="Calibri"/>
              </a:rPr>
              <a:t>		</a:t>
            </a:r>
            <a:r>
              <a:rPr lang="en-US" dirty="0" err="1">
                <a:latin typeface="Calibri"/>
                <a:cs typeface="Calibri"/>
              </a:rPr>
              <a:t>tr.add</a:t>
            </a:r>
            <a:r>
              <a:rPr lang="en-US" dirty="0">
                <a:latin typeface="Calibri"/>
                <a:cs typeface="Calibri"/>
              </a:rPr>
              <a:t>(new Student("B", 4.0));</a:t>
            </a:r>
          </a:p>
          <a:p>
            <a:r>
              <a:rPr lang="en-US" dirty="0">
                <a:latin typeface="Calibri"/>
                <a:cs typeface="Calibri"/>
              </a:rPr>
              <a:t>		</a:t>
            </a:r>
            <a:r>
              <a:rPr lang="en-US" dirty="0" err="1">
                <a:latin typeface="Calibri"/>
                <a:cs typeface="Calibri"/>
              </a:rPr>
              <a:t>tr.add</a:t>
            </a:r>
            <a:r>
              <a:rPr lang="en-US" dirty="0">
                <a:latin typeface="Calibri"/>
                <a:cs typeface="Calibri"/>
              </a:rPr>
              <a:t>(new Student("C", 3.5));</a:t>
            </a:r>
          </a:p>
          <a:p>
            <a:r>
              <a:rPr lang="en-US" dirty="0">
                <a:latin typeface="Calibri"/>
                <a:cs typeface="Calibri"/>
              </a:rPr>
              <a:t>		</a:t>
            </a:r>
            <a:r>
              <a:rPr lang="en-US" dirty="0" err="1">
                <a:latin typeface="Calibri"/>
                <a:cs typeface="Calibri"/>
              </a:rPr>
              <a:t>tr.add</a:t>
            </a:r>
            <a:r>
              <a:rPr lang="en-US" dirty="0">
                <a:latin typeface="Calibri"/>
                <a:cs typeface="Calibri"/>
              </a:rPr>
              <a:t>(new Student("D", 1.0));</a:t>
            </a:r>
          </a:p>
          <a:p>
            <a:r>
              <a:rPr lang="en-US" dirty="0">
                <a:latin typeface="Calibri"/>
                <a:cs typeface="Calibri"/>
              </a:rPr>
              <a:t>		</a:t>
            </a:r>
            <a:r>
              <a:rPr lang="en-US" dirty="0" err="1">
                <a:latin typeface="Calibri"/>
                <a:cs typeface="Calibri"/>
              </a:rPr>
              <a:t>tr.add</a:t>
            </a:r>
            <a:r>
              <a:rPr lang="en-US" dirty="0">
                <a:latin typeface="Calibri"/>
                <a:cs typeface="Calibri"/>
              </a:rPr>
              <a:t>(new Student("E", 0.8));</a:t>
            </a:r>
          </a:p>
          <a:p>
            <a:r>
              <a:rPr lang="en-US" dirty="0">
                <a:latin typeface="Calibri"/>
                <a:cs typeface="Calibri"/>
              </a:rPr>
              <a:t>		</a:t>
            </a:r>
            <a:r>
              <a:rPr lang="en-US" dirty="0" err="1">
                <a:latin typeface="Calibri"/>
                <a:cs typeface="Calibri"/>
              </a:rPr>
              <a:t>tr.add</a:t>
            </a:r>
            <a:r>
              <a:rPr lang="en-US" dirty="0">
                <a:latin typeface="Calibri"/>
                <a:cs typeface="Calibri"/>
              </a:rPr>
              <a:t>(new Student("F", 2.2));</a:t>
            </a:r>
          </a:p>
          <a:p>
            <a:r>
              <a:rPr lang="en-US" dirty="0">
                <a:latin typeface="Calibri"/>
                <a:cs typeface="Calibri"/>
              </a:rPr>
              <a:t>		</a:t>
            </a:r>
          </a:p>
          <a:p>
            <a:r>
              <a:rPr lang="en-US" dirty="0">
                <a:latin typeface="Calibri"/>
                <a:cs typeface="Calibri"/>
              </a:rPr>
              <a:t>		</a:t>
            </a:r>
            <a:r>
              <a:rPr lang="en-US" u="sng" dirty="0">
                <a:latin typeface="Calibri"/>
                <a:cs typeface="Calibri"/>
              </a:rPr>
              <a:t>Iterator it = </a:t>
            </a:r>
            <a:r>
              <a:rPr lang="en-US" u="sng" dirty="0" err="1">
                <a:latin typeface="Calibri"/>
                <a:cs typeface="Calibri"/>
              </a:rPr>
              <a:t>tr.iterator</a:t>
            </a:r>
            <a:r>
              <a:rPr lang="en-US" u="sng" dirty="0">
                <a:latin typeface="Calibri"/>
                <a:cs typeface="Calibri"/>
              </a:rPr>
              <a:t>(); </a:t>
            </a:r>
          </a:p>
          <a:p>
            <a:r>
              <a:rPr lang="en-US" dirty="0">
                <a:latin typeface="Calibri"/>
                <a:cs typeface="Calibri"/>
              </a:rPr>
              <a:t>		while(</a:t>
            </a:r>
            <a:r>
              <a:rPr lang="en-US" dirty="0" err="1">
                <a:latin typeface="Calibri"/>
                <a:cs typeface="Calibri"/>
              </a:rPr>
              <a:t>it.hasNext</a:t>
            </a:r>
            <a:r>
              <a:rPr lang="en-US" dirty="0">
                <a:latin typeface="Calibri"/>
                <a:cs typeface="Calibri"/>
              </a:rPr>
              <a:t>()){</a:t>
            </a:r>
          </a:p>
          <a:p>
            <a:r>
              <a:rPr lang="en-US" dirty="0">
                <a:latin typeface="Calibri"/>
                <a:cs typeface="Calibri"/>
              </a:rPr>
              <a:t>			</a:t>
            </a:r>
            <a:r>
              <a:rPr lang="en-US" dirty="0" err="1">
                <a:latin typeface="Calibri"/>
                <a:cs typeface="Calibri"/>
              </a:rPr>
              <a:t>System.</a:t>
            </a:r>
            <a:r>
              <a:rPr lang="en-US" i="1" dirty="0" err="1">
                <a:latin typeface="Calibri"/>
                <a:cs typeface="Calibri"/>
              </a:rPr>
              <a:t>out.println</a:t>
            </a:r>
            <a:r>
              <a:rPr lang="en-US" i="1" dirty="0">
                <a:latin typeface="Calibri"/>
                <a:cs typeface="Calibri"/>
              </a:rPr>
              <a:t>((Student)</a:t>
            </a:r>
            <a:r>
              <a:rPr lang="en-US" i="1" dirty="0" err="1">
                <a:latin typeface="Calibri"/>
                <a:cs typeface="Calibri"/>
              </a:rPr>
              <a:t>it.next</a:t>
            </a:r>
            <a:r>
              <a:rPr lang="en-US" i="1" dirty="0">
                <a:latin typeface="Calibri"/>
                <a:cs typeface="Calibri"/>
              </a:rPr>
              <a:t>());</a:t>
            </a:r>
          </a:p>
          <a:p>
            <a:r>
              <a:rPr lang="en-US" dirty="0">
                <a:latin typeface="Calibri"/>
                <a:cs typeface="Calibri"/>
              </a:rPr>
              <a:t>		}</a:t>
            </a:r>
          </a:p>
          <a:p>
            <a:r>
              <a:rPr lang="en-US" dirty="0">
                <a:latin typeface="Calibri"/>
                <a:cs typeface="Calibri"/>
              </a:rPr>
              <a:t>	}</a:t>
            </a:r>
          </a:p>
          <a:p>
            <a:r>
              <a:rPr lang="en-US" dirty="0">
                <a:latin typeface="Calibri"/>
                <a:cs typeface="Calibri"/>
              </a:rPr>
              <a:t>}</a:t>
            </a:r>
          </a:p>
        </p:txBody>
      </p:sp>
      <p:sp>
        <p:nvSpPr>
          <p:cNvPr id="5" name="Rectangle 4"/>
          <p:cNvSpPr/>
          <p:nvPr/>
        </p:nvSpPr>
        <p:spPr>
          <a:xfrm>
            <a:off x="4971327" y="3279476"/>
            <a:ext cx="4572000" cy="2031325"/>
          </a:xfrm>
          <a:prstGeom prst="rect">
            <a:avLst/>
          </a:prstGeom>
        </p:spPr>
        <p:txBody>
          <a:bodyPr>
            <a:spAutoFit/>
          </a:bodyPr>
          <a:lstStyle/>
          <a:p>
            <a:r>
              <a:rPr lang="it-IT" dirty="0" smtClean="0">
                <a:solidFill>
                  <a:srgbClr val="FF0000"/>
                </a:solidFill>
              </a:rPr>
              <a:t>Output: </a:t>
            </a:r>
          </a:p>
          <a:p>
            <a:r>
              <a:rPr lang="it-IT" dirty="0" err="1" smtClean="0">
                <a:solidFill>
                  <a:srgbClr val="FF0000"/>
                </a:solidFill>
              </a:rPr>
              <a:t>name</a:t>
            </a:r>
            <a:r>
              <a:rPr lang="it-IT" dirty="0">
                <a:solidFill>
                  <a:srgbClr val="FF0000"/>
                </a:solidFill>
              </a:rPr>
              <a:t>: A, </a:t>
            </a:r>
            <a:r>
              <a:rPr lang="it-IT" dirty="0" err="1">
                <a:solidFill>
                  <a:srgbClr val="FF0000"/>
                </a:solidFill>
              </a:rPr>
              <a:t>gpa</a:t>
            </a:r>
            <a:r>
              <a:rPr lang="it-IT" dirty="0">
                <a:solidFill>
                  <a:srgbClr val="FF0000"/>
                </a:solidFill>
              </a:rPr>
              <a:t>: 2.8</a:t>
            </a:r>
          </a:p>
          <a:p>
            <a:r>
              <a:rPr lang="it-IT" dirty="0" err="1">
                <a:solidFill>
                  <a:srgbClr val="FF0000"/>
                </a:solidFill>
              </a:rPr>
              <a:t>name</a:t>
            </a:r>
            <a:r>
              <a:rPr lang="it-IT" dirty="0">
                <a:solidFill>
                  <a:srgbClr val="FF0000"/>
                </a:solidFill>
              </a:rPr>
              <a:t>: B, </a:t>
            </a:r>
            <a:r>
              <a:rPr lang="it-IT" dirty="0" err="1">
                <a:solidFill>
                  <a:srgbClr val="FF0000"/>
                </a:solidFill>
              </a:rPr>
              <a:t>gpa</a:t>
            </a:r>
            <a:r>
              <a:rPr lang="it-IT" dirty="0">
                <a:solidFill>
                  <a:srgbClr val="FF0000"/>
                </a:solidFill>
              </a:rPr>
              <a:t>: 4.0</a:t>
            </a:r>
          </a:p>
          <a:p>
            <a:r>
              <a:rPr lang="it-IT" dirty="0" err="1">
                <a:solidFill>
                  <a:srgbClr val="FF0000"/>
                </a:solidFill>
              </a:rPr>
              <a:t>name</a:t>
            </a:r>
            <a:r>
              <a:rPr lang="it-IT" dirty="0">
                <a:solidFill>
                  <a:srgbClr val="FF0000"/>
                </a:solidFill>
              </a:rPr>
              <a:t>: C, </a:t>
            </a:r>
            <a:r>
              <a:rPr lang="it-IT" dirty="0" err="1">
                <a:solidFill>
                  <a:srgbClr val="FF0000"/>
                </a:solidFill>
              </a:rPr>
              <a:t>gpa</a:t>
            </a:r>
            <a:r>
              <a:rPr lang="it-IT" dirty="0">
                <a:solidFill>
                  <a:srgbClr val="FF0000"/>
                </a:solidFill>
              </a:rPr>
              <a:t>: 3.5</a:t>
            </a:r>
          </a:p>
          <a:p>
            <a:r>
              <a:rPr lang="it-IT" dirty="0" err="1">
                <a:solidFill>
                  <a:srgbClr val="FF0000"/>
                </a:solidFill>
              </a:rPr>
              <a:t>name</a:t>
            </a:r>
            <a:r>
              <a:rPr lang="it-IT" dirty="0">
                <a:solidFill>
                  <a:srgbClr val="FF0000"/>
                </a:solidFill>
              </a:rPr>
              <a:t>: D, </a:t>
            </a:r>
            <a:r>
              <a:rPr lang="it-IT" dirty="0" err="1">
                <a:solidFill>
                  <a:srgbClr val="FF0000"/>
                </a:solidFill>
              </a:rPr>
              <a:t>gpa</a:t>
            </a:r>
            <a:r>
              <a:rPr lang="it-IT" dirty="0">
                <a:solidFill>
                  <a:srgbClr val="FF0000"/>
                </a:solidFill>
              </a:rPr>
              <a:t>: 1.0</a:t>
            </a:r>
          </a:p>
          <a:p>
            <a:r>
              <a:rPr lang="it-IT" dirty="0" err="1">
                <a:solidFill>
                  <a:srgbClr val="FF0000"/>
                </a:solidFill>
              </a:rPr>
              <a:t>name</a:t>
            </a:r>
            <a:r>
              <a:rPr lang="it-IT" dirty="0">
                <a:solidFill>
                  <a:srgbClr val="FF0000"/>
                </a:solidFill>
              </a:rPr>
              <a:t>: E, </a:t>
            </a:r>
            <a:r>
              <a:rPr lang="it-IT" dirty="0" err="1">
                <a:solidFill>
                  <a:srgbClr val="FF0000"/>
                </a:solidFill>
              </a:rPr>
              <a:t>gpa</a:t>
            </a:r>
            <a:r>
              <a:rPr lang="it-IT" dirty="0">
                <a:solidFill>
                  <a:srgbClr val="FF0000"/>
                </a:solidFill>
              </a:rPr>
              <a:t>: 0.8</a:t>
            </a:r>
          </a:p>
          <a:p>
            <a:r>
              <a:rPr lang="it-IT" dirty="0" err="1">
                <a:solidFill>
                  <a:srgbClr val="FF0000"/>
                </a:solidFill>
              </a:rPr>
              <a:t>name</a:t>
            </a:r>
            <a:r>
              <a:rPr lang="it-IT" dirty="0">
                <a:solidFill>
                  <a:srgbClr val="FF0000"/>
                </a:solidFill>
              </a:rPr>
              <a:t>: </a:t>
            </a:r>
            <a:r>
              <a:rPr lang="it-IT" dirty="0" err="1">
                <a:solidFill>
                  <a:srgbClr val="FF0000"/>
                </a:solidFill>
              </a:rPr>
              <a:t>F</a:t>
            </a:r>
            <a:r>
              <a:rPr lang="it-IT" dirty="0">
                <a:solidFill>
                  <a:srgbClr val="FF0000"/>
                </a:solidFill>
              </a:rPr>
              <a:t>, </a:t>
            </a:r>
            <a:r>
              <a:rPr lang="it-IT" dirty="0" err="1">
                <a:solidFill>
                  <a:srgbClr val="FF0000"/>
                </a:solidFill>
              </a:rPr>
              <a:t>gpa</a:t>
            </a:r>
            <a:r>
              <a:rPr lang="it-IT" dirty="0">
                <a:solidFill>
                  <a:srgbClr val="FF0000"/>
                </a:solidFill>
              </a:rPr>
              <a:t>: 2.2</a:t>
            </a:r>
          </a:p>
        </p:txBody>
      </p:sp>
    </p:spTree>
    <p:extLst>
      <p:ext uri="{BB962C8B-B14F-4D97-AF65-F5344CB8AC3E}">
        <p14:creationId xmlns:p14="http://schemas.microsoft.com/office/powerpoint/2010/main" val="541223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646" y="503238"/>
            <a:ext cx="7747367" cy="868362"/>
          </a:xfrm>
        </p:spPr>
        <p:txBody>
          <a:bodyPr>
            <a:normAutofit fontScale="90000"/>
          </a:bodyPr>
          <a:lstStyle/>
          <a:p>
            <a:pPr algn="l"/>
            <a:r>
              <a:rPr lang="en-US" sz="3200" dirty="0">
                <a:latin typeface="Arial" charset="0"/>
                <a:ea typeface="Arial" charset="0"/>
                <a:cs typeface="Arial" charset="0"/>
              </a:rPr>
              <a:t>Comparable Interface</a:t>
            </a:r>
            <a:br>
              <a:rPr lang="en-US" sz="3200" dirty="0">
                <a:latin typeface="Arial" charset="0"/>
                <a:ea typeface="Arial" charset="0"/>
                <a:cs typeface="Arial" charset="0"/>
              </a:rPr>
            </a:br>
            <a:r>
              <a:rPr lang="en-US" sz="3200" dirty="0">
                <a:latin typeface="Arial" charset="0"/>
                <a:ea typeface="Arial" charset="0"/>
                <a:cs typeface="Arial" charset="0"/>
              </a:rPr>
              <a:t>Example </a:t>
            </a:r>
            <a:r>
              <a:rPr lang="en-US" sz="3200" dirty="0" smtClean="0">
                <a:latin typeface="Arial" charset="0"/>
                <a:ea typeface="Arial" charset="0"/>
                <a:cs typeface="Arial" charset="0"/>
              </a:rPr>
              <a:t>2 </a:t>
            </a:r>
            <a:r>
              <a:rPr lang="en-US" sz="3200" dirty="0">
                <a:latin typeface="Arial" charset="0"/>
                <a:ea typeface="Arial" charset="0"/>
                <a:cs typeface="Arial" charset="0"/>
              </a:rPr>
              <a:t>: sorting based on GPA</a:t>
            </a:r>
            <a:endParaRPr lang="en-US" sz="3200" cap="none" dirty="0">
              <a:latin typeface="Arial" charset="0"/>
              <a:ea typeface="Arial" charset="0"/>
              <a:cs typeface="Arial" charset="0"/>
            </a:endParaRPr>
          </a:p>
        </p:txBody>
      </p:sp>
      <p:sp>
        <p:nvSpPr>
          <p:cNvPr id="4" name="Rectangle 3"/>
          <p:cNvSpPr/>
          <p:nvPr/>
        </p:nvSpPr>
        <p:spPr>
          <a:xfrm>
            <a:off x="112539" y="1674931"/>
            <a:ext cx="8937962" cy="3754874"/>
          </a:xfrm>
          <a:prstGeom prst="rect">
            <a:avLst/>
          </a:prstGeom>
        </p:spPr>
        <p:txBody>
          <a:bodyPr wrap="square">
            <a:spAutoFit/>
          </a:bodyPr>
          <a:lstStyle/>
          <a:p>
            <a:r>
              <a:rPr lang="en-US" sz="1400" dirty="0">
                <a:latin typeface="Courier"/>
                <a:cs typeface="Courier"/>
              </a:rPr>
              <a:t>public class Student implements Comparable</a:t>
            </a:r>
            <a:r>
              <a:rPr lang="en-US" sz="1400" dirty="0" smtClean="0">
                <a:latin typeface="Courier"/>
                <a:cs typeface="Courier"/>
              </a:rPr>
              <a:t>&lt;Student&gt;</a:t>
            </a:r>
            <a:r>
              <a:rPr lang="en-US" sz="1400" dirty="0">
                <a:latin typeface="Courier"/>
                <a:cs typeface="Courier"/>
              </a:rPr>
              <a:t>{</a:t>
            </a:r>
          </a:p>
          <a:p>
            <a:r>
              <a:rPr lang="en-US" sz="1400" dirty="0">
                <a:latin typeface="Courier"/>
                <a:cs typeface="Courier"/>
              </a:rPr>
              <a:t>	private String name; </a:t>
            </a:r>
          </a:p>
          <a:p>
            <a:r>
              <a:rPr lang="en-US" sz="1400" dirty="0">
                <a:latin typeface="Courier"/>
                <a:cs typeface="Courier"/>
              </a:rPr>
              <a:t>	private </a:t>
            </a:r>
            <a:r>
              <a:rPr lang="en-US" sz="1400" dirty="0" smtClean="0">
                <a:latin typeface="Courier"/>
                <a:cs typeface="Courier"/>
              </a:rPr>
              <a:t>double </a:t>
            </a:r>
            <a:r>
              <a:rPr lang="en-US" sz="1400" dirty="0" err="1" smtClean="0">
                <a:latin typeface="Courier"/>
                <a:cs typeface="Courier"/>
              </a:rPr>
              <a:t>gpa</a:t>
            </a:r>
            <a:r>
              <a:rPr lang="en-US" sz="1400" dirty="0" smtClean="0">
                <a:latin typeface="Courier"/>
                <a:cs typeface="Courier"/>
              </a:rPr>
              <a:t>; </a:t>
            </a:r>
            <a:endParaRPr lang="en-US" sz="1400" dirty="0">
              <a:latin typeface="Courier"/>
              <a:cs typeface="Courier"/>
            </a:endParaRPr>
          </a:p>
          <a:p>
            <a:r>
              <a:rPr lang="en-US" sz="1400" dirty="0">
                <a:latin typeface="Courier"/>
                <a:cs typeface="Courier"/>
              </a:rPr>
              <a:t>	public Student(String name, </a:t>
            </a:r>
            <a:r>
              <a:rPr lang="en-US" sz="1400" dirty="0" smtClean="0">
                <a:latin typeface="Courier"/>
                <a:cs typeface="Courier"/>
              </a:rPr>
              <a:t>double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a:t>
            </a:r>
          </a:p>
          <a:p>
            <a:r>
              <a:rPr lang="en-US" sz="1400" dirty="0">
                <a:latin typeface="Courier"/>
                <a:cs typeface="Courier"/>
              </a:rPr>
              <a:t>		</a:t>
            </a:r>
            <a:r>
              <a:rPr lang="en-US" sz="1400" dirty="0" err="1">
                <a:latin typeface="Courier"/>
                <a:cs typeface="Courier"/>
              </a:rPr>
              <a:t>this.name</a:t>
            </a:r>
            <a:r>
              <a:rPr lang="en-US" sz="1400" dirty="0">
                <a:latin typeface="Courier"/>
                <a:cs typeface="Courier"/>
              </a:rPr>
              <a:t> = name; </a:t>
            </a:r>
          </a:p>
          <a:p>
            <a:r>
              <a:rPr lang="en-US" sz="1400" dirty="0">
                <a:latin typeface="Courier"/>
                <a:cs typeface="Courier"/>
              </a:rPr>
              <a:t>		</a:t>
            </a:r>
            <a:r>
              <a:rPr lang="en-US" sz="1400" dirty="0" err="1" smtClean="0">
                <a:latin typeface="Courier"/>
                <a:cs typeface="Courier"/>
              </a:rPr>
              <a:t>this.gpa</a:t>
            </a:r>
            <a:r>
              <a:rPr lang="en-US" sz="1400" dirty="0" smtClean="0">
                <a:latin typeface="Courier"/>
                <a:cs typeface="Courier"/>
              </a:rPr>
              <a:t> </a:t>
            </a:r>
            <a:r>
              <a:rPr lang="en-US" sz="1400" dirty="0">
                <a:latin typeface="Courier"/>
                <a:cs typeface="Courier"/>
              </a:rPr>
              <a:t>= </a:t>
            </a:r>
            <a:r>
              <a:rPr lang="en-US" sz="1400" dirty="0" err="1" smtClean="0">
                <a:latin typeface="Courier"/>
                <a:cs typeface="Courier"/>
              </a:rPr>
              <a:t>gpa</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public String </a:t>
            </a:r>
            <a:r>
              <a:rPr lang="en-US" sz="1400" dirty="0" err="1">
                <a:latin typeface="Courier"/>
                <a:cs typeface="Courier"/>
              </a:rPr>
              <a:t>getName</a:t>
            </a:r>
            <a:r>
              <a:rPr lang="en-US" sz="1400" dirty="0">
                <a:latin typeface="Courier"/>
                <a:cs typeface="Courier"/>
              </a:rPr>
              <a:t>() { return </a:t>
            </a:r>
            <a:r>
              <a:rPr lang="en-US" sz="1400" dirty="0" err="1">
                <a:latin typeface="Courier"/>
                <a:cs typeface="Courier"/>
              </a:rPr>
              <a:t>this.name</a:t>
            </a:r>
            <a:r>
              <a:rPr lang="en-US" sz="1400" dirty="0">
                <a:latin typeface="Courier"/>
                <a:cs typeface="Courier"/>
              </a:rPr>
              <a:t>; }</a:t>
            </a:r>
          </a:p>
          <a:p>
            <a:r>
              <a:rPr lang="en-US" sz="1400" dirty="0">
                <a:latin typeface="Courier"/>
                <a:cs typeface="Courier"/>
              </a:rPr>
              <a:t>	public </a:t>
            </a:r>
            <a:r>
              <a:rPr lang="en-US" sz="1400" dirty="0" err="1" smtClean="0">
                <a:latin typeface="Courier"/>
                <a:cs typeface="Courier"/>
              </a:rPr>
              <a:t>doublegetGpa</a:t>
            </a:r>
            <a:r>
              <a:rPr lang="en-US" sz="1400" dirty="0" smtClean="0">
                <a:latin typeface="Courier"/>
                <a:cs typeface="Courier"/>
              </a:rPr>
              <a:t>(</a:t>
            </a:r>
            <a:r>
              <a:rPr lang="en-US" sz="1400" dirty="0">
                <a:latin typeface="Courier"/>
                <a:cs typeface="Courier"/>
              </a:rPr>
              <a:t>) { return </a:t>
            </a:r>
            <a:r>
              <a:rPr lang="en-US" sz="1400" dirty="0" err="1" smtClean="0">
                <a:latin typeface="Courier"/>
                <a:cs typeface="Courier"/>
              </a:rPr>
              <a:t>this.gpa</a:t>
            </a:r>
            <a:r>
              <a:rPr lang="en-US" sz="1400" dirty="0" smtClean="0">
                <a:latin typeface="Courier"/>
                <a:cs typeface="Courier"/>
              </a:rPr>
              <a:t>; </a:t>
            </a:r>
            <a:r>
              <a:rPr lang="en-US" sz="1400" dirty="0">
                <a:latin typeface="Courier"/>
                <a:cs typeface="Courier"/>
              </a:rPr>
              <a:t>}</a:t>
            </a:r>
          </a:p>
          <a:p>
            <a:r>
              <a:rPr lang="en-US" sz="1400" dirty="0">
                <a:latin typeface="Courier"/>
                <a:cs typeface="Courier"/>
              </a:rPr>
              <a:t>	public String </a:t>
            </a:r>
            <a:r>
              <a:rPr lang="en-US" sz="1400" dirty="0" err="1">
                <a:latin typeface="Courier"/>
                <a:cs typeface="Courier"/>
              </a:rPr>
              <a:t>toString</a:t>
            </a:r>
            <a:r>
              <a:rPr lang="en-US" sz="1400" dirty="0">
                <a:latin typeface="Courier"/>
                <a:cs typeface="Courier"/>
              </a:rPr>
              <a:t>() { return "name: "+ name + ",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 + </a:t>
            </a:r>
            <a:r>
              <a:rPr lang="en-US" sz="1400" dirty="0" err="1" smtClean="0">
                <a:latin typeface="Courier"/>
                <a:cs typeface="Courier"/>
              </a:rPr>
              <a:t>gpa</a:t>
            </a:r>
            <a:r>
              <a:rPr lang="en-US" sz="1400" dirty="0" smtClean="0">
                <a:latin typeface="Courier"/>
                <a:cs typeface="Courier"/>
              </a:rPr>
              <a:t>; </a:t>
            </a:r>
            <a:r>
              <a:rPr lang="en-US" sz="1400" dirty="0">
                <a:latin typeface="Courier"/>
                <a:cs typeface="Courier"/>
              </a:rPr>
              <a:t>}</a:t>
            </a:r>
          </a:p>
          <a:p>
            <a:endParaRPr lang="en-US" sz="1400" dirty="0">
              <a:latin typeface="Courier"/>
              <a:cs typeface="Courier"/>
            </a:endParaRPr>
          </a:p>
          <a:p>
            <a:r>
              <a:rPr lang="en-US" sz="1400" dirty="0">
                <a:latin typeface="Courier"/>
                <a:cs typeface="Courier"/>
              </a:rPr>
              <a:t>	public </a:t>
            </a:r>
            <a:r>
              <a:rPr lang="en-US" sz="1400" dirty="0" err="1">
                <a:latin typeface="Courier"/>
                <a:cs typeface="Courier"/>
              </a:rPr>
              <a:t>int</a:t>
            </a:r>
            <a:r>
              <a:rPr lang="en-US" sz="1400" dirty="0">
                <a:latin typeface="Courier"/>
                <a:cs typeface="Courier"/>
              </a:rPr>
              <a:t> </a:t>
            </a:r>
            <a:r>
              <a:rPr lang="en-US" sz="1400" dirty="0" err="1">
                <a:latin typeface="Courier"/>
                <a:cs typeface="Courier"/>
              </a:rPr>
              <a:t>compareTo</a:t>
            </a:r>
            <a:r>
              <a:rPr lang="en-US" sz="1400" dirty="0" smtClean="0">
                <a:latin typeface="Courier"/>
                <a:cs typeface="Courier"/>
              </a:rPr>
              <a:t>(Student o</a:t>
            </a:r>
            <a:r>
              <a:rPr lang="en-US" sz="1400" dirty="0">
                <a:latin typeface="Courier"/>
                <a:cs typeface="Courier"/>
              </a:rPr>
              <a:t>) </a:t>
            </a:r>
            <a:r>
              <a:rPr lang="en-US" sz="1400" dirty="0" smtClean="0">
                <a:latin typeface="Courier"/>
                <a:cs typeface="Courier"/>
              </a:rPr>
              <a:t>{ //to </a:t>
            </a:r>
            <a:r>
              <a:rPr lang="en-US" sz="1400" dirty="0" err="1" smtClean="0">
                <a:latin typeface="Courier"/>
                <a:cs typeface="Courier"/>
              </a:rPr>
              <a:t>enablesorting</a:t>
            </a:r>
            <a:r>
              <a:rPr lang="en-US" sz="1400" dirty="0" smtClean="0">
                <a:latin typeface="Courier"/>
                <a:cs typeface="Courier"/>
              </a:rPr>
              <a:t> based on “</a:t>
            </a:r>
            <a:r>
              <a:rPr lang="en-US" sz="1400" dirty="0" err="1" smtClean="0">
                <a:latin typeface="Courier"/>
                <a:cs typeface="Courier"/>
              </a:rPr>
              <a:t>gpa</a:t>
            </a:r>
            <a:r>
              <a:rPr lang="en-US" sz="1400" dirty="0" smtClean="0">
                <a:latin typeface="Courier"/>
                <a:cs typeface="Courier"/>
              </a:rPr>
              <a:t>”</a:t>
            </a:r>
          </a:p>
          <a:p>
            <a:r>
              <a:rPr lang="da-DK" sz="1400" dirty="0" smtClean="0">
                <a:latin typeface="Courier"/>
                <a:cs typeface="Courier"/>
              </a:rPr>
              <a:t>			</a:t>
            </a:r>
            <a:r>
              <a:rPr lang="da-DK" sz="1400" dirty="0" err="1" smtClean="0">
                <a:latin typeface="Courier"/>
                <a:cs typeface="Courier"/>
              </a:rPr>
              <a:t>if</a:t>
            </a:r>
            <a:r>
              <a:rPr lang="da-DK" sz="1400" dirty="0" smtClean="0">
                <a:latin typeface="Courier"/>
                <a:cs typeface="Courier"/>
              </a:rPr>
              <a:t>(</a:t>
            </a:r>
            <a:r>
              <a:rPr lang="da-DK" sz="1400" dirty="0" err="1" smtClean="0">
                <a:latin typeface="Courier"/>
                <a:cs typeface="Courier"/>
              </a:rPr>
              <a:t>this.gpa</a:t>
            </a:r>
            <a:r>
              <a:rPr lang="da-DK" sz="1400" dirty="0" smtClean="0">
                <a:latin typeface="Courier"/>
                <a:cs typeface="Courier"/>
              </a:rPr>
              <a:t> &lt; </a:t>
            </a:r>
            <a:r>
              <a:rPr lang="da-DK" sz="1400" dirty="0" err="1" smtClean="0">
                <a:latin typeface="Courier"/>
                <a:cs typeface="Courier"/>
              </a:rPr>
              <a:t>o.getGpa</a:t>
            </a:r>
            <a:r>
              <a:rPr lang="da-DK" sz="1400" dirty="0" smtClean="0">
                <a:latin typeface="Courier"/>
                <a:cs typeface="Courier"/>
              </a:rPr>
              <a:t>()) </a:t>
            </a:r>
            <a:r>
              <a:rPr lang="da-DK" sz="1400" dirty="0" err="1" smtClean="0">
                <a:latin typeface="Courier"/>
                <a:cs typeface="Courier"/>
              </a:rPr>
              <a:t>return</a:t>
            </a:r>
            <a:r>
              <a:rPr lang="da-DK" sz="1400" dirty="0" smtClean="0">
                <a:latin typeface="Courier"/>
                <a:cs typeface="Courier"/>
              </a:rPr>
              <a:t> -1; </a:t>
            </a:r>
          </a:p>
          <a:p>
            <a:r>
              <a:rPr lang="da-DK" sz="1400" dirty="0">
                <a:latin typeface="Courier"/>
                <a:cs typeface="Courier"/>
              </a:rPr>
              <a:t>	</a:t>
            </a:r>
            <a:r>
              <a:rPr lang="da-DK" sz="1400" dirty="0" smtClean="0">
                <a:latin typeface="Courier"/>
                <a:cs typeface="Courier"/>
              </a:rPr>
              <a:t>		</a:t>
            </a:r>
            <a:r>
              <a:rPr lang="da-DK" sz="1400" dirty="0" err="1" smtClean="0">
                <a:latin typeface="Courier"/>
                <a:cs typeface="Courier"/>
              </a:rPr>
              <a:t>else</a:t>
            </a:r>
            <a:r>
              <a:rPr lang="da-DK" sz="1400" dirty="0" smtClean="0">
                <a:latin typeface="Courier"/>
                <a:cs typeface="Courier"/>
              </a:rPr>
              <a:t> </a:t>
            </a:r>
            <a:r>
              <a:rPr lang="da-DK" sz="1400" dirty="0" err="1" smtClean="0">
                <a:latin typeface="Courier"/>
                <a:cs typeface="Courier"/>
              </a:rPr>
              <a:t>if</a:t>
            </a:r>
            <a:r>
              <a:rPr lang="da-DK" sz="1400" dirty="0" smtClean="0">
                <a:latin typeface="Courier"/>
                <a:cs typeface="Courier"/>
              </a:rPr>
              <a:t> (</a:t>
            </a:r>
            <a:r>
              <a:rPr lang="da-DK" sz="1400" dirty="0" err="1" smtClean="0">
                <a:latin typeface="Courier"/>
                <a:cs typeface="Courier"/>
              </a:rPr>
              <a:t>this.gpa</a:t>
            </a:r>
            <a:r>
              <a:rPr lang="da-DK" sz="1400" dirty="0" smtClean="0">
                <a:latin typeface="Courier"/>
                <a:cs typeface="Courier"/>
              </a:rPr>
              <a:t> &gt; </a:t>
            </a:r>
            <a:r>
              <a:rPr lang="da-DK" sz="1400" dirty="0" err="1" smtClean="0">
                <a:latin typeface="Courier"/>
                <a:cs typeface="Courier"/>
              </a:rPr>
              <a:t>o.getGpa</a:t>
            </a:r>
            <a:r>
              <a:rPr lang="da-DK" sz="1400" dirty="0" smtClean="0">
                <a:latin typeface="Courier"/>
                <a:cs typeface="Courier"/>
              </a:rPr>
              <a:t>()) </a:t>
            </a:r>
            <a:r>
              <a:rPr lang="da-DK" sz="1400" dirty="0" err="1" smtClean="0">
                <a:latin typeface="Courier"/>
                <a:cs typeface="Courier"/>
              </a:rPr>
              <a:t>return</a:t>
            </a:r>
            <a:r>
              <a:rPr lang="da-DK" sz="1400" dirty="0" smtClean="0">
                <a:latin typeface="Courier"/>
                <a:cs typeface="Courier"/>
              </a:rPr>
              <a:t> 1; </a:t>
            </a:r>
          </a:p>
          <a:p>
            <a:r>
              <a:rPr lang="da-DK" sz="1400" dirty="0">
                <a:latin typeface="Courier"/>
                <a:cs typeface="Courier"/>
              </a:rPr>
              <a:t>	</a:t>
            </a:r>
            <a:r>
              <a:rPr lang="da-DK" sz="1400" dirty="0" smtClean="0">
                <a:latin typeface="Courier"/>
                <a:cs typeface="Courier"/>
              </a:rPr>
              <a:t>		</a:t>
            </a:r>
            <a:r>
              <a:rPr lang="da-DK" sz="1400" dirty="0" err="1" smtClean="0">
                <a:latin typeface="Courier"/>
                <a:cs typeface="Courier"/>
              </a:rPr>
              <a:t>else</a:t>
            </a:r>
            <a:r>
              <a:rPr lang="da-DK" sz="1400" dirty="0" smtClean="0">
                <a:latin typeface="Courier"/>
                <a:cs typeface="Courier"/>
              </a:rPr>
              <a:t> </a:t>
            </a:r>
            <a:r>
              <a:rPr lang="da-DK" sz="1400" dirty="0" err="1" smtClean="0">
                <a:latin typeface="Courier"/>
                <a:cs typeface="Courier"/>
              </a:rPr>
              <a:t>return</a:t>
            </a:r>
            <a:r>
              <a:rPr lang="da-DK" sz="1400" dirty="0" smtClean="0">
                <a:latin typeface="Courier"/>
                <a:cs typeface="Courier"/>
              </a:rPr>
              <a:t> 0;</a:t>
            </a:r>
            <a:endParaRPr lang="is-IS" sz="1400" dirty="0" smtClean="0">
              <a:latin typeface="Courier"/>
              <a:cs typeface="Courier"/>
            </a:endParaRPr>
          </a:p>
          <a:p>
            <a:r>
              <a:rPr lang="is-IS" sz="1400" dirty="0" smtClean="0">
                <a:latin typeface="Courier"/>
                <a:cs typeface="Courier"/>
              </a:rPr>
              <a:t>	}</a:t>
            </a:r>
          </a:p>
          <a:p>
            <a:r>
              <a:rPr lang="is-IS" sz="1400" dirty="0" smtClean="0">
                <a:latin typeface="Courier"/>
                <a:cs typeface="Courier"/>
              </a:rPr>
              <a:t>}</a:t>
            </a:r>
            <a:endParaRPr lang="en-US" sz="1400" dirty="0">
              <a:latin typeface="Courier"/>
              <a:cs typeface="Courier"/>
            </a:endParaRPr>
          </a:p>
        </p:txBody>
      </p:sp>
    </p:spTree>
    <p:extLst>
      <p:ext uri="{BB962C8B-B14F-4D97-AF65-F5344CB8AC3E}">
        <p14:creationId xmlns:p14="http://schemas.microsoft.com/office/powerpoint/2010/main" val="17469429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92" y="503238"/>
            <a:ext cx="7876321" cy="868362"/>
          </a:xfrm>
        </p:spPr>
        <p:txBody>
          <a:bodyPr>
            <a:normAutofit fontScale="90000"/>
          </a:bodyPr>
          <a:lstStyle/>
          <a:p>
            <a:pPr algn="l"/>
            <a:r>
              <a:rPr lang="en-US" sz="3200" dirty="0" smtClean="0">
                <a:latin typeface="Arial" charset="0"/>
                <a:ea typeface="Arial" charset="0"/>
                <a:cs typeface="Arial" charset="0"/>
              </a:rPr>
              <a:t>Comparable Interface</a:t>
            </a:r>
            <a:br>
              <a:rPr lang="en-US" sz="3200" dirty="0" smtClean="0">
                <a:latin typeface="Arial" charset="0"/>
                <a:ea typeface="Arial" charset="0"/>
                <a:cs typeface="Arial" charset="0"/>
              </a:rPr>
            </a:br>
            <a:r>
              <a:rPr lang="en-US" sz="3200" dirty="0" smtClean="0">
                <a:latin typeface="Arial" charset="0"/>
                <a:ea typeface="Arial" charset="0"/>
                <a:cs typeface="Arial" charset="0"/>
              </a:rPr>
              <a:t>Example 2 : sorting based on GPA</a:t>
            </a:r>
            <a:endParaRPr lang="en-US" sz="3200" dirty="0">
              <a:latin typeface="Arial" charset="0"/>
              <a:ea typeface="Arial" charset="0"/>
              <a:cs typeface="Arial" charset="0"/>
            </a:endParaRPr>
          </a:p>
        </p:txBody>
      </p:sp>
      <p:sp>
        <p:nvSpPr>
          <p:cNvPr id="4" name="Rectangle 3"/>
          <p:cNvSpPr/>
          <p:nvPr/>
        </p:nvSpPr>
        <p:spPr>
          <a:xfrm>
            <a:off x="264564" y="1371600"/>
            <a:ext cx="8879436" cy="5355313"/>
          </a:xfrm>
          <a:prstGeom prst="rect">
            <a:avLst/>
          </a:prstGeom>
        </p:spPr>
        <p:txBody>
          <a:bodyPr wrap="square">
            <a:spAutoFit/>
          </a:bodyPr>
          <a:lstStyle/>
          <a:p>
            <a:r>
              <a:rPr lang="en-US" dirty="0" smtClean="0">
                <a:latin typeface="Calibri"/>
                <a:cs typeface="Calibri"/>
              </a:rPr>
              <a:t>import </a:t>
            </a:r>
            <a:r>
              <a:rPr lang="en-US" dirty="0" err="1">
                <a:latin typeface="Calibri"/>
                <a:cs typeface="Calibri"/>
              </a:rPr>
              <a:t>java.util.Iterator</a:t>
            </a:r>
            <a:r>
              <a:rPr lang="en-US" dirty="0">
                <a:latin typeface="Calibri"/>
                <a:cs typeface="Calibri"/>
              </a:rPr>
              <a:t>;</a:t>
            </a:r>
          </a:p>
          <a:p>
            <a:r>
              <a:rPr lang="en-US" dirty="0">
                <a:latin typeface="Calibri"/>
                <a:cs typeface="Calibri"/>
              </a:rPr>
              <a:t>import </a:t>
            </a:r>
            <a:r>
              <a:rPr lang="en-US" dirty="0" err="1">
                <a:latin typeface="Calibri"/>
                <a:cs typeface="Calibri"/>
              </a:rPr>
              <a:t>java.util.TreeSet</a:t>
            </a:r>
            <a:r>
              <a:rPr lang="en-US" dirty="0">
                <a:latin typeface="Calibri"/>
                <a:cs typeface="Calibri"/>
              </a:rPr>
              <a:t>;</a:t>
            </a:r>
          </a:p>
          <a:p>
            <a:endParaRPr lang="en-US" dirty="0">
              <a:latin typeface="Calibri"/>
              <a:cs typeface="Calibri"/>
            </a:endParaRPr>
          </a:p>
          <a:p>
            <a:r>
              <a:rPr lang="en-US" dirty="0">
                <a:latin typeface="Calibri"/>
                <a:cs typeface="Calibri"/>
              </a:rPr>
              <a:t>public class </a:t>
            </a:r>
            <a:r>
              <a:rPr lang="en-US" dirty="0" err="1">
                <a:latin typeface="Calibri"/>
                <a:cs typeface="Calibri"/>
              </a:rPr>
              <a:t>TestTreeSetOrder</a:t>
            </a:r>
            <a:r>
              <a:rPr lang="en-US" dirty="0">
                <a:latin typeface="Calibri"/>
                <a:cs typeface="Calibri"/>
              </a:rPr>
              <a:t> {</a:t>
            </a:r>
          </a:p>
          <a:p>
            <a:r>
              <a:rPr lang="en-US" dirty="0">
                <a:latin typeface="Calibri"/>
                <a:cs typeface="Calibri"/>
              </a:rPr>
              <a:t>	public static void main(String[] </a:t>
            </a:r>
            <a:r>
              <a:rPr lang="en-US" dirty="0" err="1">
                <a:latin typeface="Calibri"/>
                <a:cs typeface="Calibri"/>
              </a:rPr>
              <a:t>args</a:t>
            </a:r>
            <a:r>
              <a:rPr lang="en-US" dirty="0">
                <a:latin typeface="Calibri"/>
                <a:cs typeface="Calibri"/>
              </a:rPr>
              <a:t>) {</a:t>
            </a:r>
          </a:p>
          <a:p>
            <a:r>
              <a:rPr lang="en-US" dirty="0">
                <a:latin typeface="Calibri"/>
                <a:cs typeface="Calibri"/>
              </a:rPr>
              <a:t>		</a:t>
            </a:r>
            <a:r>
              <a:rPr lang="en-US" dirty="0" err="1">
                <a:latin typeface="Calibri"/>
                <a:cs typeface="Calibri"/>
              </a:rPr>
              <a:t>TreeSet</a:t>
            </a:r>
            <a:r>
              <a:rPr lang="en-US" dirty="0">
                <a:latin typeface="Calibri"/>
                <a:cs typeface="Calibri"/>
              </a:rPr>
              <a:t>&lt;Student&gt; </a:t>
            </a:r>
            <a:r>
              <a:rPr lang="en-US" dirty="0" err="1">
                <a:latin typeface="Calibri"/>
                <a:cs typeface="Calibri"/>
              </a:rPr>
              <a:t>tr</a:t>
            </a:r>
            <a:r>
              <a:rPr lang="en-US" dirty="0">
                <a:latin typeface="Calibri"/>
                <a:cs typeface="Calibri"/>
              </a:rPr>
              <a:t> = new </a:t>
            </a:r>
            <a:r>
              <a:rPr lang="en-US" dirty="0" err="1">
                <a:latin typeface="Calibri"/>
                <a:cs typeface="Calibri"/>
              </a:rPr>
              <a:t>TreeSet</a:t>
            </a:r>
            <a:r>
              <a:rPr lang="en-US" dirty="0">
                <a:latin typeface="Calibri"/>
                <a:cs typeface="Calibri"/>
              </a:rPr>
              <a:t>&lt;Student&gt;();</a:t>
            </a:r>
          </a:p>
          <a:p>
            <a:r>
              <a:rPr lang="en-US" dirty="0">
                <a:latin typeface="Calibri"/>
                <a:cs typeface="Calibri"/>
              </a:rPr>
              <a:t>		</a:t>
            </a:r>
            <a:r>
              <a:rPr lang="en-US" dirty="0" err="1">
                <a:latin typeface="Calibri"/>
                <a:cs typeface="Calibri"/>
              </a:rPr>
              <a:t>tr.add</a:t>
            </a:r>
            <a:r>
              <a:rPr lang="en-US" dirty="0">
                <a:latin typeface="Calibri"/>
                <a:cs typeface="Calibri"/>
              </a:rPr>
              <a:t>(new Student("A", 2.8));</a:t>
            </a:r>
          </a:p>
          <a:p>
            <a:r>
              <a:rPr lang="en-US" dirty="0">
                <a:latin typeface="Calibri"/>
                <a:cs typeface="Calibri"/>
              </a:rPr>
              <a:t>		</a:t>
            </a:r>
            <a:r>
              <a:rPr lang="en-US" dirty="0" err="1">
                <a:latin typeface="Calibri"/>
                <a:cs typeface="Calibri"/>
              </a:rPr>
              <a:t>tr.add</a:t>
            </a:r>
            <a:r>
              <a:rPr lang="en-US" dirty="0">
                <a:latin typeface="Calibri"/>
                <a:cs typeface="Calibri"/>
              </a:rPr>
              <a:t>(new Student("B", 4.0));</a:t>
            </a:r>
          </a:p>
          <a:p>
            <a:r>
              <a:rPr lang="en-US" dirty="0">
                <a:latin typeface="Calibri"/>
                <a:cs typeface="Calibri"/>
              </a:rPr>
              <a:t>		</a:t>
            </a:r>
            <a:r>
              <a:rPr lang="en-US" dirty="0" err="1">
                <a:latin typeface="Calibri"/>
                <a:cs typeface="Calibri"/>
              </a:rPr>
              <a:t>tr.add</a:t>
            </a:r>
            <a:r>
              <a:rPr lang="en-US" dirty="0">
                <a:latin typeface="Calibri"/>
                <a:cs typeface="Calibri"/>
              </a:rPr>
              <a:t>(new Student("C", 3.5));</a:t>
            </a:r>
          </a:p>
          <a:p>
            <a:r>
              <a:rPr lang="en-US" dirty="0">
                <a:latin typeface="Calibri"/>
                <a:cs typeface="Calibri"/>
              </a:rPr>
              <a:t>		</a:t>
            </a:r>
            <a:r>
              <a:rPr lang="en-US" dirty="0" err="1">
                <a:latin typeface="Calibri"/>
                <a:cs typeface="Calibri"/>
              </a:rPr>
              <a:t>tr.add</a:t>
            </a:r>
            <a:r>
              <a:rPr lang="en-US" dirty="0">
                <a:latin typeface="Calibri"/>
                <a:cs typeface="Calibri"/>
              </a:rPr>
              <a:t>(new Student("D", 1.0));</a:t>
            </a:r>
          </a:p>
          <a:p>
            <a:r>
              <a:rPr lang="en-US" dirty="0">
                <a:latin typeface="Calibri"/>
                <a:cs typeface="Calibri"/>
              </a:rPr>
              <a:t>		</a:t>
            </a:r>
            <a:r>
              <a:rPr lang="en-US" dirty="0" err="1">
                <a:latin typeface="Calibri"/>
                <a:cs typeface="Calibri"/>
              </a:rPr>
              <a:t>tr.add</a:t>
            </a:r>
            <a:r>
              <a:rPr lang="en-US" dirty="0">
                <a:latin typeface="Calibri"/>
                <a:cs typeface="Calibri"/>
              </a:rPr>
              <a:t>(new Student("E", 0.8));</a:t>
            </a:r>
          </a:p>
          <a:p>
            <a:r>
              <a:rPr lang="en-US" dirty="0">
                <a:latin typeface="Calibri"/>
                <a:cs typeface="Calibri"/>
              </a:rPr>
              <a:t>		</a:t>
            </a:r>
            <a:r>
              <a:rPr lang="en-US" dirty="0" err="1">
                <a:latin typeface="Calibri"/>
                <a:cs typeface="Calibri"/>
              </a:rPr>
              <a:t>tr.add</a:t>
            </a:r>
            <a:r>
              <a:rPr lang="en-US" dirty="0">
                <a:latin typeface="Calibri"/>
                <a:cs typeface="Calibri"/>
              </a:rPr>
              <a:t>(new Student("F", 2.2));</a:t>
            </a:r>
          </a:p>
          <a:p>
            <a:r>
              <a:rPr lang="en-US" dirty="0">
                <a:latin typeface="Calibri"/>
                <a:cs typeface="Calibri"/>
              </a:rPr>
              <a:t>		</a:t>
            </a:r>
          </a:p>
          <a:p>
            <a:r>
              <a:rPr lang="en-US" dirty="0">
                <a:latin typeface="Calibri"/>
                <a:cs typeface="Calibri"/>
              </a:rPr>
              <a:t>		</a:t>
            </a:r>
            <a:r>
              <a:rPr lang="en-US" u="sng" dirty="0">
                <a:latin typeface="Calibri"/>
                <a:cs typeface="Calibri"/>
              </a:rPr>
              <a:t>Iterator it = </a:t>
            </a:r>
            <a:r>
              <a:rPr lang="en-US" u="sng" dirty="0" err="1">
                <a:latin typeface="Calibri"/>
                <a:cs typeface="Calibri"/>
              </a:rPr>
              <a:t>tr.iterator</a:t>
            </a:r>
            <a:r>
              <a:rPr lang="en-US" u="sng" dirty="0">
                <a:latin typeface="Calibri"/>
                <a:cs typeface="Calibri"/>
              </a:rPr>
              <a:t>(); </a:t>
            </a:r>
          </a:p>
          <a:p>
            <a:r>
              <a:rPr lang="en-US" dirty="0">
                <a:latin typeface="Calibri"/>
                <a:cs typeface="Calibri"/>
              </a:rPr>
              <a:t>		while(</a:t>
            </a:r>
            <a:r>
              <a:rPr lang="en-US" dirty="0" err="1">
                <a:latin typeface="Calibri"/>
                <a:cs typeface="Calibri"/>
              </a:rPr>
              <a:t>it.hasNext</a:t>
            </a:r>
            <a:r>
              <a:rPr lang="en-US" dirty="0">
                <a:latin typeface="Calibri"/>
                <a:cs typeface="Calibri"/>
              </a:rPr>
              <a:t>()){</a:t>
            </a:r>
          </a:p>
          <a:p>
            <a:r>
              <a:rPr lang="en-US" dirty="0">
                <a:latin typeface="Calibri"/>
                <a:cs typeface="Calibri"/>
              </a:rPr>
              <a:t>			</a:t>
            </a:r>
            <a:r>
              <a:rPr lang="en-US" dirty="0" err="1">
                <a:latin typeface="Calibri"/>
                <a:cs typeface="Calibri"/>
              </a:rPr>
              <a:t>System.</a:t>
            </a:r>
            <a:r>
              <a:rPr lang="en-US" i="1" dirty="0" err="1">
                <a:latin typeface="Calibri"/>
                <a:cs typeface="Calibri"/>
              </a:rPr>
              <a:t>out.println</a:t>
            </a:r>
            <a:r>
              <a:rPr lang="en-US" i="1" dirty="0">
                <a:latin typeface="Calibri"/>
                <a:cs typeface="Calibri"/>
              </a:rPr>
              <a:t>((Student)</a:t>
            </a:r>
            <a:r>
              <a:rPr lang="en-US" i="1" dirty="0" err="1">
                <a:latin typeface="Calibri"/>
                <a:cs typeface="Calibri"/>
              </a:rPr>
              <a:t>it.next</a:t>
            </a:r>
            <a:r>
              <a:rPr lang="en-US" i="1" dirty="0">
                <a:latin typeface="Calibri"/>
                <a:cs typeface="Calibri"/>
              </a:rPr>
              <a:t>());</a:t>
            </a:r>
          </a:p>
          <a:p>
            <a:r>
              <a:rPr lang="en-US" dirty="0">
                <a:latin typeface="Calibri"/>
                <a:cs typeface="Calibri"/>
              </a:rPr>
              <a:t>		}</a:t>
            </a:r>
          </a:p>
          <a:p>
            <a:r>
              <a:rPr lang="en-US" dirty="0">
                <a:latin typeface="Calibri"/>
                <a:cs typeface="Calibri"/>
              </a:rPr>
              <a:t>	}</a:t>
            </a:r>
          </a:p>
          <a:p>
            <a:r>
              <a:rPr lang="en-US" dirty="0">
                <a:latin typeface="Calibri"/>
                <a:cs typeface="Calibri"/>
              </a:rPr>
              <a:t>}</a:t>
            </a:r>
          </a:p>
        </p:txBody>
      </p:sp>
      <p:sp>
        <p:nvSpPr>
          <p:cNvPr id="3" name="Rectangle 2"/>
          <p:cNvSpPr/>
          <p:nvPr/>
        </p:nvSpPr>
        <p:spPr>
          <a:xfrm>
            <a:off x="4772903" y="3239787"/>
            <a:ext cx="4572000" cy="2031325"/>
          </a:xfrm>
          <a:prstGeom prst="rect">
            <a:avLst/>
          </a:prstGeom>
        </p:spPr>
        <p:txBody>
          <a:bodyPr>
            <a:spAutoFit/>
          </a:bodyPr>
          <a:lstStyle/>
          <a:p>
            <a:r>
              <a:rPr lang="it-IT" dirty="0" smtClean="0">
                <a:solidFill>
                  <a:srgbClr val="FF0000"/>
                </a:solidFill>
              </a:rPr>
              <a:t>Output:</a:t>
            </a:r>
          </a:p>
          <a:p>
            <a:r>
              <a:rPr lang="it-IT" dirty="0" err="1" smtClean="0">
                <a:solidFill>
                  <a:srgbClr val="FF0000"/>
                </a:solidFill>
              </a:rPr>
              <a:t>name</a:t>
            </a:r>
            <a:r>
              <a:rPr lang="it-IT" dirty="0">
                <a:solidFill>
                  <a:srgbClr val="FF0000"/>
                </a:solidFill>
              </a:rPr>
              <a:t>: E, </a:t>
            </a:r>
            <a:r>
              <a:rPr lang="it-IT" dirty="0" err="1">
                <a:solidFill>
                  <a:srgbClr val="FF0000"/>
                </a:solidFill>
              </a:rPr>
              <a:t>gpa</a:t>
            </a:r>
            <a:r>
              <a:rPr lang="it-IT" dirty="0">
                <a:solidFill>
                  <a:srgbClr val="FF0000"/>
                </a:solidFill>
              </a:rPr>
              <a:t>: 0.8</a:t>
            </a:r>
          </a:p>
          <a:p>
            <a:r>
              <a:rPr lang="it-IT" dirty="0" err="1">
                <a:solidFill>
                  <a:srgbClr val="FF0000"/>
                </a:solidFill>
              </a:rPr>
              <a:t>name</a:t>
            </a:r>
            <a:r>
              <a:rPr lang="it-IT" dirty="0">
                <a:solidFill>
                  <a:srgbClr val="FF0000"/>
                </a:solidFill>
              </a:rPr>
              <a:t>: D, </a:t>
            </a:r>
            <a:r>
              <a:rPr lang="it-IT" dirty="0" err="1">
                <a:solidFill>
                  <a:srgbClr val="FF0000"/>
                </a:solidFill>
              </a:rPr>
              <a:t>gpa</a:t>
            </a:r>
            <a:r>
              <a:rPr lang="it-IT" dirty="0">
                <a:solidFill>
                  <a:srgbClr val="FF0000"/>
                </a:solidFill>
              </a:rPr>
              <a:t>: 1.0</a:t>
            </a:r>
          </a:p>
          <a:p>
            <a:r>
              <a:rPr lang="it-IT" dirty="0" err="1">
                <a:solidFill>
                  <a:srgbClr val="FF0000"/>
                </a:solidFill>
              </a:rPr>
              <a:t>name</a:t>
            </a:r>
            <a:r>
              <a:rPr lang="it-IT" dirty="0">
                <a:solidFill>
                  <a:srgbClr val="FF0000"/>
                </a:solidFill>
              </a:rPr>
              <a:t>: </a:t>
            </a:r>
            <a:r>
              <a:rPr lang="it-IT" dirty="0" err="1">
                <a:solidFill>
                  <a:srgbClr val="FF0000"/>
                </a:solidFill>
              </a:rPr>
              <a:t>F</a:t>
            </a:r>
            <a:r>
              <a:rPr lang="it-IT" dirty="0">
                <a:solidFill>
                  <a:srgbClr val="FF0000"/>
                </a:solidFill>
              </a:rPr>
              <a:t>, </a:t>
            </a:r>
            <a:r>
              <a:rPr lang="it-IT" dirty="0" err="1">
                <a:solidFill>
                  <a:srgbClr val="FF0000"/>
                </a:solidFill>
              </a:rPr>
              <a:t>gpa</a:t>
            </a:r>
            <a:r>
              <a:rPr lang="it-IT" dirty="0">
                <a:solidFill>
                  <a:srgbClr val="FF0000"/>
                </a:solidFill>
              </a:rPr>
              <a:t>: 2.2</a:t>
            </a:r>
          </a:p>
          <a:p>
            <a:r>
              <a:rPr lang="it-IT" dirty="0" err="1">
                <a:solidFill>
                  <a:srgbClr val="FF0000"/>
                </a:solidFill>
              </a:rPr>
              <a:t>name</a:t>
            </a:r>
            <a:r>
              <a:rPr lang="it-IT" dirty="0">
                <a:solidFill>
                  <a:srgbClr val="FF0000"/>
                </a:solidFill>
              </a:rPr>
              <a:t>: A, </a:t>
            </a:r>
            <a:r>
              <a:rPr lang="it-IT" dirty="0" err="1">
                <a:solidFill>
                  <a:srgbClr val="FF0000"/>
                </a:solidFill>
              </a:rPr>
              <a:t>gpa</a:t>
            </a:r>
            <a:r>
              <a:rPr lang="it-IT" dirty="0">
                <a:solidFill>
                  <a:srgbClr val="FF0000"/>
                </a:solidFill>
              </a:rPr>
              <a:t>: 2.8</a:t>
            </a:r>
          </a:p>
          <a:p>
            <a:r>
              <a:rPr lang="it-IT" dirty="0" err="1">
                <a:solidFill>
                  <a:srgbClr val="FF0000"/>
                </a:solidFill>
              </a:rPr>
              <a:t>name</a:t>
            </a:r>
            <a:r>
              <a:rPr lang="it-IT" dirty="0">
                <a:solidFill>
                  <a:srgbClr val="FF0000"/>
                </a:solidFill>
              </a:rPr>
              <a:t>: C, </a:t>
            </a:r>
            <a:r>
              <a:rPr lang="it-IT" dirty="0" err="1">
                <a:solidFill>
                  <a:srgbClr val="FF0000"/>
                </a:solidFill>
              </a:rPr>
              <a:t>gpa</a:t>
            </a:r>
            <a:r>
              <a:rPr lang="it-IT" dirty="0">
                <a:solidFill>
                  <a:srgbClr val="FF0000"/>
                </a:solidFill>
              </a:rPr>
              <a:t>: 3.5</a:t>
            </a:r>
          </a:p>
          <a:p>
            <a:r>
              <a:rPr lang="it-IT" dirty="0" err="1">
                <a:solidFill>
                  <a:srgbClr val="FF0000"/>
                </a:solidFill>
              </a:rPr>
              <a:t>name</a:t>
            </a:r>
            <a:r>
              <a:rPr lang="it-IT" dirty="0">
                <a:solidFill>
                  <a:srgbClr val="FF0000"/>
                </a:solidFill>
              </a:rPr>
              <a:t>: B, </a:t>
            </a:r>
            <a:r>
              <a:rPr lang="it-IT" dirty="0" err="1">
                <a:solidFill>
                  <a:srgbClr val="FF0000"/>
                </a:solidFill>
              </a:rPr>
              <a:t>gpa</a:t>
            </a:r>
            <a:r>
              <a:rPr lang="it-IT" dirty="0">
                <a:solidFill>
                  <a:srgbClr val="FF0000"/>
                </a:solidFill>
              </a:rPr>
              <a:t>: 4.0</a:t>
            </a:r>
            <a:endParaRPr lang="en-US" dirty="0">
              <a:solidFill>
                <a:srgbClr val="FF0000"/>
              </a:solidFill>
            </a:endParaRPr>
          </a:p>
        </p:txBody>
      </p:sp>
    </p:spTree>
    <p:extLst>
      <p:ext uri="{BB962C8B-B14F-4D97-AF65-F5344CB8AC3E}">
        <p14:creationId xmlns:p14="http://schemas.microsoft.com/office/powerpoint/2010/main" val="4734363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dirty="0" smtClean="0">
                <a:latin typeface="Arial" charset="0"/>
                <a:ea typeface="Arial" charset="0"/>
                <a:cs typeface="Arial" charset="0"/>
              </a:rPr>
              <a:t>Comparator Interface: Example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err="1" smtClean="0"/>
              <a:t>Student.java</a:t>
            </a:r>
            <a:endParaRPr lang="en-US" dirty="0" smtClean="0"/>
          </a:p>
          <a:p>
            <a:r>
              <a:rPr lang="en-US" dirty="0" err="1" smtClean="0"/>
              <a:t>StudentComparator.java</a:t>
            </a:r>
            <a:endParaRPr lang="en-US" dirty="0" smtClean="0"/>
          </a:p>
          <a:p>
            <a:r>
              <a:rPr lang="en-US" dirty="0" err="1" smtClean="0"/>
              <a:t>Person.java</a:t>
            </a:r>
            <a:endParaRPr lang="en-US" dirty="0" smtClean="0"/>
          </a:p>
          <a:p>
            <a:endParaRPr lang="en-US" dirty="0"/>
          </a:p>
        </p:txBody>
      </p:sp>
    </p:spTree>
    <p:extLst>
      <p:ext uri="{BB962C8B-B14F-4D97-AF65-F5344CB8AC3E}">
        <p14:creationId xmlns:p14="http://schemas.microsoft.com/office/powerpoint/2010/main" val="6176542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Recap: </a:t>
            </a:r>
            <a:r>
              <a:rPr lang="en-US" dirty="0" err="1" smtClean="0">
                <a:latin typeface="Arial" charset="0"/>
                <a:ea typeface="Arial" charset="0"/>
                <a:cs typeface="Arial" charset="0"/>
              </a:rPr>
              <a:t>HashMap</a:t>
            </a:r>
            <a:r>
              <a:rPr lang="en-US" dirty="0" smtClean="0">
                <a:latin typeface="Arial" charset="0"/>
                <a:ea typeface="Arial" charset="0"/>
                <a:cs typeface="Arial" charset="0"/>
              </a:rPr>
              <a:t> Capacity</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77500" lnSpcReduction="20000"/>
          </a:bodyPr>
          <a:lstStyle/>
          <a:p>
            <a:r>
              <a:rPr lang="en-US" dirty="0" smtClean="0"/>
              <a:t>An instance of a </a:t>
            </a:r>
            <a:r>
              <a:rPr lang="en-US" dirty="0" err="1" smtClean="0"/>
              <a:t>HashMap</a:t>
            </a:r>
            <a:r>
              <a:rPr lang="en-US" dirty="0" smtClean="0"/>
              <a:t> has two parameters that affect its performance: </a:t>
            </a:r>
          </a:p>
          <a:p>
            <a:pPr lvl="1"/>
            <a:r>
              <a:rPr lang="en-US" dirty="0" smtClean="0"/>
              <a:t>1) </a:t>
            </a:r>
            <a:r>
              <a:rPr lang="en-US" i="1" dirty="0" smtClean="0"/>
              <a:t>initial capacity </a:t>
            </a:r>
            <a:r>
              <a:rPr lang="en-US" dirty="0" smtClean="0"/>
              <a:t>, </a:t>
            </a:r>
          </a:p>
          <a:p>
            <a:pPr lvl="1"/>
            <a:r>
              <a:rPr lang="en-US" dirty="0" smtClean="0"/>
              <a:t>2) </a:t>
            </a:r>
            <a:r>
              <a:rPr lang="en-US" i="1" dirty="0" smtClean="0"/>
              <a:t>load factor</a:t>
            </a:r>
            <a:r>
              <a:rPr lang="en-US" dirty="0" smtClean="0"/>
              <a:t>.</a:t>
            </a:r>
          </a:p>
          <a:p>
            <a:r>
              <a:rPr lang="en-US" dirty="0" smtClean="0"/>
              <a:t>Capacity is the number of </a:t>
            </a:r>
            <a:r>
              <a:rPr lang="en-US" i="1" dirty="0" smtClean="0"/>
              <a:t>buckets </a:t>
            </a:r>
            <a:r>
              <a:rPr lang="en-US" dirty="0" smtClean="0"/>
              <a:t>in the </a:t>
            </a:r>
            <a:r>
              <a:rPr lang="en-US" dirty="0" err="1" smtClean="0"/>
              <a:t>HashMap</a:t>
            </a:r>
            <a:r>
              <a:rPr lang="en-US" dirty="0" smtClean="0"/>
              <a:t>.</a:t>
            </a:r>
          </a:p>
          <a:p>
            <a:r>
              <a:rPr lang="en-US" dirty="0" smtClean="0"/>
              <a:t>Initial capacity is the capacity at the time the </a:t>
            </a:r>
            <a:r>
              <a:rPr lang="en-US" dirty="0" err="1" smtClean="0"/>
              <a:t>HashMap</a:t>
            </a:r>
            <a:r>
              <a:rPr lang="en-US" dirty="0" smtClean="0"/>
              <a:t> is created.</a:t>
            </a:r>
          </a:p>
          <a:p>
            <a:r>
              <a:rPr lang="en-US" dirty="0" smtClean="0"/>
              <a:t>Load factor is a measure of how full a </a:t>
            </a:r>
            <a:r>
              <a:rPr lang="en-US" dirty="0" err="1" smtClean="0"/>
              <a:t>HashMap</a:t>
            </a:r>
            <a:r>
              <a:rPr lang="en-US" dirty="0" smtClean="0"/>
              <a:t> is allowed to get before its capacity is automatically increased.</a:t>
            </a:r>
          </a:p>
          <a:p>
            <a:r>
              <a:rPr lang="en-US" dirty="0" err="1" smtClean="0"/>
              <a:t>HashMap</a:t>
            </a:r>
            <a:r>
              <a:rPr lang="en-US" dirty="0" smtClean="0"/>
              <a:t> is open, i.e., in the case of a “hash collision”, a single bucket stored multiple entries</a:t>
            </a:r>
            <a:r>
              <a:rPr lang="en-US" dirty="0"/>
              <a:t> </a:t>
            </a:r>
            <a:r>
              <a:rPr lang="en-US" dirty="0" smtClean="0"/>
              <a:t>must be searched sequentially. </a:t>
            </a:r>
          </a:p>
          <a:p>
            <a:endParaRPr lang="en-US" dirty="0"/>
          </a:p>
        </p:txBody>
      </p:sp>
    </p:spTree>
    <p:extLst>
      <p:ext uri="{BB962C8B-B14F-4D97-AF65-F5344CB8AC3E}">
        <p14:creationId xmlns:p14="http://schemas.microsoft.com/office/powerpoint/2010/main" val="222665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UML D</a:t>
            </a:r>
            <a:r>
              <a:rPr lang="en-US" cap="none" dirty="0" smtClean="0">
                <a:latin typeface="Arial" charset="0"/>
                <a:ea typeface="Arial" charset="0"/>
                <a:cs typeface="Arial" charset="0"/>
              </a:rPr>
              <a:t>iagram</a:t>
            </a:r>
            <a:endParaRPr lang="en-US" cap="none" dirty="0">
              <a:latin typeface="Arial" charset="0"/>
              <a:ea typeface="Arial" charset="0"/>
              <a:cs typeface="Arial" charset="0"/>
            </a:endParaRPr>
          </a:p>
        </p:txBody>
      </p:sp>
      <p:grpSp>
        <p:nvGrpSpPr>
          <p:cNvPr id="4" name="Group 3"/>
          <p:cNvGrpSpPr/>
          <p:nvPr/>
        </p:nvGrpSpPr>
        <p:grpSpPr>
          <a:xfrm>
            <a:off x="7444130" y="2211635"/>
            <a:ext cx="1567766" cy="1489591"/>
            <a:chOff x="5643961" y="1959989"/>
            <a:chExt cx="1567766" cy="1489591"/>
          </a:xfrm>
        </p:grpSpPr>
        <p:sp>
          <p:nvSpPr>
            <p:cNvPr id="5" name="Rectangle 4"/>
            <p:cNvSpPr/>
            <p:nvPr/>
          </p:nvSpPr>
          <p:spPr>
            <a:xfrm>
              <a:off x="5643961" y="1959989"/>
              <a:ext cx="1567766" cy="14895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5643961" y="2383346"/>
              <a:ext cx="156776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4515168" y="3859739"/>
            <a:ext cx="1567766" cy="1489591"/>
            <a:chOff x="5643961" y="1959989"/>
            <a:chExt cx="1567766" cy="1489591"/>
          </a:xfrm>
        </p:grpSpPr>
        <p:sp>
          <p:nvSpPr>
            <p:cNvPr id="8" name="Rectangle 7"/>
            <p:cNvSpPr/>
            <p:nvPr/>
          </p:nvSpPr>
          <p:spPr>
            <a:xfrm>
              <a:off x="5643961" y="1959989"/>
              <a:ext cx="1567766" cy="14895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43961" y="2383346"/>
              <a:ext cx="1567766" cy="0"/>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1834276" y="3701226"/>
            <a:ext cx="1567766" cy="1971270"/>
            <a:chOff x="5643961" y="1959989"/>
            <a:chExt cx="1567766" cy="1489591"/>
          </a:xfrm>
        </p:grpSpPr>
        <p:sp>
          <p:nvSpPr>
            <p:cNvPr id="11" name="Rectangle 10"/>
            <p:cNvSpPr/>
            <p:nvPr/>
          </p:nvSpPr>
          <p:spPr>
            <a:xfrm>
              <a:off x="5643961" y="1959989"/>
              <a:ext cx="1567766" cy="14895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5643961" y="2383346"/>
              <a:ext cx="1567766"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9" name="Straight Connector 28"/>
          <p:cNvCxnSpPr/>
          <p:nvPr/>
        </p:nvCxnSpPr>
        <p:spPr>
          <a:xfrm flipV="1">
            <a:off x="6082934" y="4686861"/>
            <a:ext cx="2285704" cy="13413"/>
          </a:xfrm>
          <a:prstGeom prst="line">
            <a:avLst/>
          </a:prstGeom>
          <a:ln w="53975"/>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8368638" y="3701227"/>
            <a:ext cx="0" cy="999047"/>
          </a:xfrm>
          <a:prstGeom prst="straightConnector1">
            <a:avLst/>
          </a:prstGeom>
          <a:ln w="53975">
            <a:headEnd type="none"/>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695013" y="2259794"/>
            <a:ext cx="922248" cy="369332"/>
          </a:xfrm>
          <a:prstGeom prst="rect">
            <a:avLst/>
          </a:prstGeom>
          <a:noFill/>
        </p:spPr>
        <p:txBody>
          <a:bodyPr wrap="none" rtlCol="0">
            <a:spAutoFit/>
          </a:bodyPr>
          <a:lstStyle/>
          <a:p>
            <a:r>
              <a:rPr lang="en-US" dirty="0" smtClean="0"/>
              <a:t>Person</a:t>
            </a:r>
            <a:endParaRPr lang="en-US" dirty="0"/>
          </a:p>
        </p:txBody>
      </p:sp>
      <p:sp>
        <p:nvSpPr>
          <p:cNvPr id="33" name="TextBox 32"/>
          <p:cNvSpPr txBox="1"/>
          <p:nvPr/>
        </p:nvSpPr>
        <p:spPr>
          <a:xfrm>
            <a:off x="4844399" y="3913764"/>
            <a:ext cx="1045328" cy="369332"/>
          </a:xfrm>
          <a:prstGeom prst="rect">
            <a:avLst/>
          </a:prstGeom>
          <a:noFill/>
        </p:spPr>
        <p:txBody>
          <a:bodyPr wrap="none" rtlCol="0">
            <a:spAutoFit/>
          </a:bodyPr>
          <a:lstStyle/>
          <a:p>
            <a:r>
              <a:rPr lang="en-US" dirty="0" smtClean="0"/>
              <a:t>Student</a:t>
            </a:r>
            <a:endParaRPr lang="en-US" dirty="0"/>
          </a:p>
        </p:txBody>
      </p:sp>
      <p:sp>
        <p:nvSpPr>
          <p:cNvPr id="34" name="TextBox 33"/>
          <p:cNvSpPr txBox="1"/>
          <p:nvPr/>
        </p:nvSpPr>
        <p:spPr>
          <a:xfrm>
            <a:off x="1849951" y="3642111"/>
            <a:ext cx="1581044" cy="646331"/>
          </a:xfrm>
          <a:prstGeom prst="rect">
            <a:avLst/>
          </a:prstGeom>
          <a:noFill/>
        </p:spPr>
        <p:txBody>
          <a:bodyPr wrap="none" rtlCol="0">
            <a:spAutoFit/>
          </a:bodyPr>
          <a:lstStyle/>
          <a:p>
            <a:pPr algn="ctr"/>
            <a:r>
              <a:rPr lang="en-US" dirty="0" smtClean="0"/>
              <a:t>Student</a:t>
            </a:r>
          </a:p>
          <a:p>
            <a:pPr algn="ctr"/>
            <a:r>
              <a:rPr lang="en-US" dirty="0" smtClean="0"/>
              <a:t>Comparator</a:t>
            </a:r>
            <a:endParaRPr lang="en-US" dirty="0"/>
          </a:p>
        </p:txBody>
      </p:sp>
      <p:cxnSp>
        <p:nvCxnSpPr>
          <p:cNvPr id="35" name="Straight Connector 34"/>
          <p:cNvCxnSpPr/>
          <p:nvPr/>
        </p:nvCxnSpPr>
        <p:spPr>
          <a:xfrm>
            <a:off x="3402042" y="4700274"/>
            <a:ext cx="1113126" cy="0"/>
          </a:xfrm>
          <a:prstGeom prst="line">
            <a:avLst/>
          </a:prstGeom>
          <a:ln w="53975"/>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186563" y="1831775"/>
            <a:ext cx="5582819" cy="1384995"/>
          </a:xfrm>
          <a:prstGeom prst="rect">
            <a:avLst/>
          </a:prstGeom>
        </p:spPr>
        <p:txBody>
          <a:bodyPr wrap="square">
            <a:spAutoFit/>
          </a:bodyPr>
          <a:lstStyle/>
          <a:p>
            <a:r>
              <a:rPr lang="en-US" sz="1400" dirty="0">
                <a:latin typeface="Courier"/>
                <a:cs typeface="Courier"/>
              </a:rPr>
              <a:t>public abstract class Person {</a:t>
            </a:r>
          </a:p>
          <a:p>
            <a:r>
              <a:rPr lang="en-US" sz="1400" dirty="0">
                <a:latin typeface="Courier"/>
                <a:cs typeface="Courier"/>
              </a:rPr>
              <a:t>	private String name; </a:t>
            </a:r>
          </a:p>
          <a:p>
            <a:r>
              <a:rPr lang="en-US" sz="1400" dirty="0">
                <a:latin typeface="Courier"/>
                <a:cs typeface="Courier"/>
              </a:rPr>
              <a:t>	public Person(String name){ </a:t>
            </a:r>
            <a:r>
              <a:rPr lang="en-US" sz="1400" dirty="0" err="1">
                <a:latin typeface="Courier"/>
                <a:cs typeface="Courier"/>
              </a:rPr>
              <a:t>this.name</a:t>
            </a:r>
            <a:r>
              <a:rPr lang="en-US" sz="1400" dirty="0">
                <a:latin typeface="Courier"/>
                <a:cs typeface="Courier"/>
              </a:rPr>
              <a:t> = name;}</a:t>
            </a:r>
          </a:p>
          <a:p>
            <a:r>
              <a:rPr lang="en-US" sz="1400" dirty="0">
                <a:latin typeface="Courier"/>
                <a:cs typeface="Courier"/>
              </a:rPr>
              <a:t>	public String </a:t>
            </a:r>
            <a:r>
              <a:rPr lang="en-US" sz="1400" dirty="0" err="1">
                <a:latin typeface="Courier"/>
                <a:cs typeface="Courier"/>
              </a:rPr>
              <a:t>getName</a:t>
            </a:r>
            <a:r>
              <a:rPr lang="en-US" sz="1400" dirty="0">
                <a:latin typeface="Courier"/>
                <a:cs typeface="Courier"/>
              </a:rPr>
              <a:t>() { return name; }</a:t>
            </a:r>
          </a:p>
          <a:p>
            <a:r>
              <a:rPr lang="en-US" sz="1400" dirty="0">
                <a:latin typeface="Courier"/>
                <a:cs typeface="Courier"/>
              </a:rPr>
              <a:t>	public abstract String display();</a:t>
            </a:r>
          </a:p>
          <a:p>
            <a:r>
              <a:rPr lang="en-US" sz="1400" dirty="0">
                <a:latin typeface="Courier"/>
                <a:cs typeface="Courier"/>
              </a:rPr>
              <a:t>}</a:t>
            </a:r>
          </a:p>
        </p:txBody>
      </p:sp>
      <p:grpSp>
        <p:nvGrpSpPr>
          <p:cNvPr id="20" name="Group 19"/>
          <p:cNvGrpSpPr/>
          <p:nvPr/>
        </p:nvGrpSpPr>
        <p:grpSpPr>
          <a:xfrm>
            <a:off x="4833099" y="482919"/>
            <a:ext cx="1567766" cy="1489591"/>
            <a:chOff x="5643961" y="1959989"/>
            <a:chExt cx="1567766" cy="1489591"/>
          </a:xfrm>
        </p:grpSpPr>
        <p:sp>
          <p:nvSpPr>
            <p:cNvPr id="21" name="Rectangle 20"/>
            <p:cNvSpPr/>
            <p:nvPr/>
          </p:nvSpPr>
          <p:spPr>
            <a:xfrm>
              <a:off x="5643961" y="1959989"/>
              <a:ext cx="1567766" cy="148959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5643961" y="2383346"/>
              <a:ext cx="1567766" cy="0"/>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25" name="Straight Arrow Connector 24"/>
          <p:cNvCxnSpPr/>
          <p:nvPr/>
        </p:nvCxnSpPr>
        <p:spPr>
          <a:xfrm flipH="1" flipV="1">
            <a:off x="5769382" y="1972510"/>
            <a:ext cx="48368" cy="1887230"/>
          </a:xfrm>
          <a:prstGeom prst="straightConnector1">
            <a:avLst/>
          </a:prstGeom>
          <a:ln w="53975">
            <a:prstDash val="dashDot"/>
            <a:headEnd type="none"/>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003448" y="526785"/>
            <a:ext cx="1441420" cy="369332"/>
          </a:xfrm>
          <a:prstGeom prst="rect">
            <a:avLst/>
          </a:prstGeom>
          <a:noFill/>
        </p:spPr>
        <p:txBody>
          <a:bodyPr wrap="none" rtlCol="0">
            <a:spAutoFit/>
          </a:bodyPr>
          <a:lstStyle/>
          <a:p>
            <a:r>
              <a:rPr lang="en-US" i="1" dirty="0" smtClean="0"/>
              <a:t>Comparable</a:t>
            </a:r>
            <a:endParaRPr lang="en-US" i="1" dirty="0"/>
          </a:p>
        </p:txBody>
      </p:sp>
    </p:spTree>
    <p:extLst>
      <p:ext uri="{BB962C8B-B14F-4D97-AF65-F5344CB8AC3E}">
        <p14:creationId xmlns:p14="http://schemas.microsoft.com/office/powerpoint/2010/main" val="21264297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dirty="0">
                <a:latin typeface="Arial" charset="0"/>
                <a:ea typeface="Arial" charset="0"/>
                <a:cs typeface="Arial" charset="0"/>
              </a:rPr>
              <a:t>Comparator Interface: </a:t>
            </a:r>
            <a:r>
              <a:rPr lang="en-US" cap="none" dirty="0" smtClean="0">
                <a:latin typeface="Arial" charset="0"/>
                <a:ea typeface="Arial" charset="0"/>
                <a:cs typeface="Arial" charset="0"/>
              </a:rPr>
              <a:t>Example– cont.</a:t>
            </a:r>
            <a:endParaRPr lang="en-US" dirty="0">
              <a:latin typeface="Arial" charset="0"/>
              <a:ea typeface="Arial" charset="0"/>
              <a:cs typeface="Arial" charset="0"/>
            </a:endParaRPr>
          </a:p>
        </p:txBody>
      </p:sp>
      <p:sp>
        <p:nvSpPr>
          <p:cNvPr id="5" name="Rectangle 4"/>
          <p:cNvSpPr/>
          <p:nvPr/>
        </p:nvSpPr>
        <p:spPr>
          <a:xfrm>
            <a:off x="109744" y="2238913"/>
            <a:ext cx="8826527" cy="3293209"/>
          </a:xfrm>
          <a:prstGeom prst="rect">
            <a:avLst/>
          </a:prstGeom>
        </p:spPr>
        <p:txBody>
          <a:bodyPr wrap="square">
            <a:spAutoFit/>
          </a:bodyPr>
          <a:lstStyle/>
          <a:p>
            <a:r>
              <a:rPr lang="en-US" sz="1300" dirty="0">
                <a:latin typeface="Courier"/>
                <a:cs typeface="Courier"/>
              </a:rPr>
              <a:t>public class Student extends Person implements Comparable&lt;Object&gt;{</a:t>
            </a:r>
          </a:p>
          <a:p>
            <a:r>
              <a:rPr lang="en-US" sz="1300" dirty="0">
                <a:latin typeface="Courier"/>
                <a:cs typeface="Courier"/>
              </a:rPr>
              <a:t>	private </a:t>
            </a:r>
            <a:r>
              <a:rPr lang="en-US" sz="1300" dirty="0" smtClean="0">
                <a:latin typeface="Courier"/>
                <a:cs typeface="Courier"/>
              </a:rPr>
              <a:t>double </a:t>
            </a:r>
            <a:r>
              <a:rPr lang="en-US" sz="1300" dirty="0" err="1" smtClean="0">
                <a:latin typeface="Courier"/>
                <a:cs typeface="Courier"/>
              </a:rPr>
              <a:t>gpa</a:t>
            </a:r>
            <a:r>
              <a:rPr lang="en-US" sz="1300" dirty="0" smtClean="0">
                <a:latin typeface="Courier"/>
                <a:cs typeface="Courier"/>
              </a:rPr>
              <a:t>;</a:t>
            </a:r>
          </a:p>
          <a:p>
            <a:r>
              <a:rPr lang="en-US" sz="1300" dirty="0">
                <a:latin typeface="Courier"/>
                <a:cs typeface="Courier"/>
              </a:rPr>
              <a:t>	public Student(String name, </a:t>
            </a:r>
            <a:r>
              <a:rPr lang="en-US" sz="1300" dirty="0" smtClean="0">
                <a:latin typeface="Courier"/>
                <a:cs typeface="Courier"/>
              </a:rPr>
              <a:t>double </a:t>
            </a:r>
            <a:r>
              <a:rPr lang="en-US" sz="1300" dirty="0" err="1" smtClean="0">
                <a:latin typeface="Courier"/>
                <a:cs typeface="Courier"/>
              </a:rPr>
              <a:t>gpa</a:t>
            </a:r>
            <a:r>
              <a:rPr lang="en-US" sz="1300" dirty="0" smtClean="0">
                <a:latin typeface="Courier"/>
                <a:cs typeface="Courier"/>
              </a:rPr>
              <a:t>) </a:t>
            </a:r>
            <a:r>
              <a:rPr lang="en-US" sz="1300" dirty="0">
                <a:latin typeface="Courier"/>
                <a:cs typeface="Courier"/>
              </a:rPr>
              <a:t>{ super(name);   </a:t>
            </a:r>
            <a:r>
              <a:rPr lang="en-US" sz="1300" dirty="0" err="1" smtClean="0">
                <a:latin typeface="Courier"/>
                <a:cs typeface="Courier"/>
              </a:rPr>
              <a:t>this.gpa</a:t>
            </a:r>
            <a:r>
              <a:rPr lang="en-US" sz="1300" dirty="0" smtClean="0">
                <a:latin typeface="Courier"/>
                <a:cs typeface="Courier"/>
              </a:rPr>
              <a:t> </a:t>
            </a:r>
            <a:r>
              <a:rPr lang="en-US" sz="1300" dirty="0">
                <a:latin typeface="Courier"/>
                <a:cs typeface="Courier"/>
              </a:rPr>
              <a:t>= </a:t>
            </a:r>
            <a:r>
              <a:rPr lang="en-US" sz="1300" dirty="0" err="1" smtClean="0">
                <a:latin typeface="Courier"/>
                <a:cs typeface="Courier"/>
              </a:rPr>
              <a:t>gpa</a:t>
            </a:r>
            <a:r>
              <a:rPr lang="en-US" sz="1300" dirty="0" smtClean="0">
                <a:latin typeface="Courier"/>
                <a:cs typeface="Courier"/>
              </a:rPr>
              <a:t>; </a:t>
            </a:r>
            <a:r>
              <a:rPr lang="en-US" sz="1300" dirty="0">
                <a:latin typeface="Courier"/>
                <a:cs typeface="Courier"/>
              </a:rPr>
              <a:t>}</a:t>
            </a:r>
          </a:p>
          <a:p>
            <a:r>
              <a:rPr lang="en-US" sz="1300" dirty="0">
                <a:latin typeface="Courier"/>
                <a:cs typeface="Courier"/>
              </a:rPr>
              <a:t>	public </a:t>
            </a:r>
            <a:r>
              <a:rPr lang="en-US" sz="1300" dirty="0" smtClean="0">
                <a:latin typeface="Courier"/>
                <a:cs typeface="Courier"/>
              </a:rPr>
              <a:t>double </a:t>
            </a:r>
            <a:r>
              <a:rPr lang="en-US" sz="1300" dirty="0" err="1" smtClean="0">
                <a:latin typeface="Courier"/>
                <a:cs typeface="Courier"/>
              </a:rPr>
              <a:t>getGpa</a:t>
            </a:r>
            <a:r>
              <a:rPr lang="en-US" sz="1300" dirty="0" smtClean="0">
                <a:latin typeface="Courier"/>
                <a:cs typeface="Courier"/>
              </a:rPr>
              <a:t>() </a:t>
            </a:r>
            <a:r>
              <a:rPr lang="en-US" sz="1300" dirty="0">
                <a:latin typeface="Courier"/>
                <a:cs typeface="Courier"/>
              </a:rPr>
              <a:t>{ return </a:t>
            </a:r>
            <a:r>
              <a:rPr lang="en-US" sz="1300" dirty="0" err="1" smtClean="0">
                <a:latin typeface="Courier"/>
                <a:cs typeface="Courier"/>
              </a:rPr>
              <a:t>this.gpa</a:t>
            </a:r>
            <a:r>
              <a:rPr lang="en-US" sz="1300" dirty="0" smtClean="0">
                <a:latin typeface="Courier"/>
                <a:cs typeface="Courier"/>
              </a:rPr>
              <a:t>; </a:t>
            </a:r>
            <a:r>
              <a:rPr lang="en-US" sz="1300" dirty="0">
                <a:latin typeface="Courier"/>
                <a:cs typeface="Courier"/>
              </a:rPr>
              <a:t>}</a:t>
            </a:r>
          </a:p>
          <a:p>
            <a:r>
              <a:rPr lang="en-US" sz="1300" dirty="0">
                <a:latin typeface="Courier"/>
                <a:cs typeface="Courier"/>
              </a:rPr>
              <a:t>	public String </a:t>
            </a:r>
            <a:r>
              <a:rPr lang="en-US" sz="1300" dirty="0" err="1">
                <a:latin typeface="Courier"/>
                <a:cs typeface="Courier"/>
              </a:rPr>
              <a:t>toString</a:t>
            </a:r>
            <a:r>
              <a:rPr lang="en-US" sz="1300" dirty="0">
                <a:latin typeface="Courier"/>
                <a:cs typeface="Courier"/>
              </a:rPr>
              <a:t>() { return "name: "+ </a:t>
            </a:r>
            <a:r>
              <a:rPr lang="en-US" sz="1300" dirty="0" err="1">
                <a:latin typeface="Courier"/>
                <a:cs typeface="Courier"/>
              </a:rPr>
              <a:t>getName</a:t>
            </a:r>
            <a:r>
              <a:rPr lang="en-US" sz="1300" dirty="0">
                <a:latin typeface="Courier"/>
                <a:cs typeface="Courier"/>
              </a:rPr>
              <a:t>() + ", </a:t>
            </a:r>
            <a:r>
              <a:rPr lang="en-US" sz="1300" dirty="0" smtClean="0">
                <a:latin typeface="Courier"/>
                <a:cs typeface="Courier"/>
              </a:rPr>
              <a:t>GPA: </a:t>
            </a:r>
            <a:r>
              <a:rPr lang="en-US" sz="1300" dirty="0">
                <a:latin typeface="Courier"/>
                <a:cs typeface="Courier"/>
              </a:rPr>
              <a:t>" + </a:t>
            </a:r>
            <a:r>
              <a:rPr lang="en-US" sz="1300" dirty="0" err="1" smtClean="0">
                <a:latin typeface="Courier"/>
                <a:cs typeface="Courier"/>
              </a:rPr>
              <a:t>gpa</a:t>
            </a:r>
            <a:r>
              <a:rPr lang="en-US" sz="1300" dirty="0" smtClean="0">
                <a:latin typeface="Courier"/>
                <a:cs typeface="Courier"/>
              </a:rPr>
              <a:t>; </a:t>
            </a:r>
            <a:r>
              <a:rPr lang="en-US" sz="1300" dirty="0">
                <a:latin typeface="Courier"/>
                <a:cs typeface="Courier"/>
              </a:rPr>
              <a:t>}</a:t>
            </a:r>
          </a:p>
          <a:p>
            <a:r>
              <a:rPr lang="en-US" sz="1300" dirty="0">
                <a:latin typeface="Courier"/>
                <a:cs typeface="Courier"/>
              </a:rPr>
              <a:t>	</a:t>
            </a:r>
            <a:endParaRPr lang="en-US" sz="1300" dirty="0" smtClean="0">
              <a:latin typeface="Courier"/>
              <a:cs typeface="Courier"/>
            </a:endParaRPr>
          </a:p>
          <a:p>
            <a:r>
              <a:rPr lang="en-US" sz="1300" dirty="0">
                <a:latin typeface="Courier"/>
                <a:cs typeface="Courier"/>
              </a:rPr>
              <a:t> </a:t>
            </a:r>
            <a:r>
              <a:rPr lang="en-US" sz="1300" dirty="0" smtClean="0">
                <a:latin typeface="Courier"/>
                <a:cs typeface="Courier"/>
              </a:rPr>
              <a:t>    public </a:t>
            </a:r>
            <a:r>
              <a:rPr lang="en-US" sz="1300" dirty="0" err="1">
                <a:latin typeface="Courier"/>
                <a:cs typeface="Courier"/>
              </a:rPr>
              <a:t>int</a:t>
            </a:r>
            <a:r>
              <a:rPr lang="en-US" sz="1300" dirty="0">
                <a:latin typeface="Courier"/>
                <a:cs typeface="Courier"/>
              </a:rPr>
              <a:t> </a:t>
            </a:r>
            <a:r>
              <a:rPr lang="en-US" sz="1300" dirty="0" err="1">
                <a:latin typeface="Courier"/>
                <a:cs typeface="Courier"/>
              </a:rPr>
              <a:t>compareTo</a:t>
            </a:r>
            <a:r>
              <a:rPr lang="en-US" sz="1300" dirty="0">
                <a:latin typeface="Courier"/>
                <a:cs typeface="Courier"/>
              </a:rPr>
              <a:t>(Object o) {</a:t>
            </a:r>
          </a:p>
          <a:p>
            <a:r>
              <a:rPr lang="en-US" sz="1300" dirty="0">
                <a:latin typeface="Courier"/>
                <a:cs typeface="Courier"/>
              </a:rPr>
              <a:t>		if(! (o </a:t>
            </a:r>
            <a:r>
              <a:rPr lang="en-US" sz="1300" dirty="0" err="1">
                <a:latin typeface="Courier"/>
                <a:cs typeface="Courier"/>
              </a:rPr>
              <a:t>instanceof</a:t>
            </a:r>
            <a:r>
              <a:rPr lang="en-US" sz="1300" dirty="0">
                <a:latin typeface="Courier"/>
                <a:cs typeface="Courier"/>
              </a:rPr>
              <a:t> Student)) return -2;</a:t>
            </a:r>
          </a:p>
          <a:p>
            <a:r>
              <a:rPr lang="da-DK" sz="1300" dirty="0">
                <a:latin typeface="Courier"/>
                <a:cs typeface="Courier"/>
              </a:rPr>
              <a:t>		</a:t>
            </a:r>
            <a:r>
              <a:rPr lang="da-DK" sz="1300" dirty="0" err="1">
                <a:latin typeface="Courier"/>
                <a:cs typeface="Courier"/>
              </a:rPr>
              <a:t>else</a:t>
            </a:r>
            <a:r>
              <a:rPr lang="da-DK" sz="1300" dirty="0">
                <a:latin typeface="Courier"/>
                <a:cs typeface="Courier"/>
              </a:rPr>
              <a:t> {</a:t>
            </a:r>
          </a:p>
          <a:p>
            <a:r>
              <a:rPr lang="da-DK" sz="1300" dirty="0">
                <a:latin typeface="Courier"/>
                <a:cs typeface="Courier"/>
              </a:rPr>
              <a:t>			Student so= (Student) o; </a:t>
            </a:r>
          </a:p>
          <a:p>
            <a:r>
              <a:rPr lang="da-DK" sz="1300" dirty="0">
                <a:latin typeface="Courier"/>
                <a:cs typeface="Courier"/>
              </a:rPr>
              <a:t>			</a:t>
            </a:r>
            <a:r>
              <a:rPr lang="da-DK" sz="1300" dirty="0" err="1">
                <a:latin typeface="Courier"/>
                <a:cs typeface="Courier"/>
              </a:rPr>
              <a:t>return</a:t>
            </a:r>
            <a:r>
              <a:rPr lang="da-DK" sz="1300" dirty="0">
                <a:latin typeface="Courier"/>
                <a:cs typeface="Courier"/>
              </a:rPr>
              <a:t> </a:t>
            </a:r>
            <a:r>
              <a:rPr lang="da-DK" sz="1300" dirty="0" err="1">
                <a:latin typeface="Courier"/>
                <a:cs typeface="Courier"/>
              </a:rPr>
              <a:t>this.getName</a:t>
            </a:r>
            <a:r>
              <a:rPr lang="da-DK" sz="1300" dirty="0">
                <a:latin typeface="Courier"/>
                <a:cs typeface="Courier"/>
              </a:rPr>
              <a:t>().</a:t>
            </a:r>
            <a:r>
              <a:rPr lang="da-DK" sz="1300" dirty="0" err="1">
                <a:latin typeface="Courier"/>
                <a:cs typeface="Courier"/>
              </a:rPr>
              <a:t>compareToIgnoreCase</a:t>
            </a:r>
            <a:r>
              <a:rPr lang="da-DK" sz="1300" dirty="0">
                <a:latin typeface="Courier"/>
                <a:cs typeface="Courier"/>
              </a:rPr>
              <a:t>(</a:t>
            </a:r>
            <a:r>
              <a:rPr lang="da-DK" sz="1300" dirty="0" err="1">
                <a:latin typeface="Courier"/>
                <a:cs typeface="Courier"/>
              </a:rPr>
              <a:t>so.getName</a:t>
            </a:r>
            <a:r>
              <a:rPr lang="da-DK" sz="1300" dirty="0">
                <a:latin typeface="Courier"/>
                <a:cs typeface="Courier"/>
              </a:rPr>
              <a:t>()); </a:t>
            </a:r>
          </a:p>
          <a:p>
            <a:r>
              <a:rPr lang="da-DK" sz="1300" dirty="0">
                <a:latin typeface="Courier"/>
                <a:cs typeface="Courier"/>
              </a:rPr>
              <a:t>		}</a:t>
            </a:r>
          </a:p>
          <a:p>
            <a:r>
              <a:rPr lang="da-DK" sz="1300" dirty="0">
                <a:latin typeface="Courier"/>
                <a:cs typeface="Courier"/>
              </a:rPr>
              <a:t>	}</a:t>
            </a:r>
          </a:p>
          <a:p>
            <a:r>
              <a:rPr lang="da-DK" sz="1300" dirty="0">
                <a:latin typeface="Courier"/>
                <a:cs typeface="Courier"/>
              </a:rPr>
              <a:t>	@Override</a:t>
            </a:r>
          </a:p>
          <a:p>
            <a:r>
              <a:rPr lang="da-DK" sz="1300" dirty="0">
                <a:latin typeface="Courier"/>
                <a:cs typeface="Courier"/>
              </a:rPr>
              <a:t>	public </a:t>
            </a:r>
            <a:r>
              <a:rPr lang="da-DK" sz="1300" dirty="0" err="1">
                <a:latin typeface="Courier"/>
                <a:cs typeface="Courier"/>
              </a:rPr>
              <a:t>String</a:t>
            </a:r>
            <a:r>
              <a:rPr lang="da-DK" sz="1300" dirty="0">
                <a:latin typeface="Courier"/>
                <a:cs typeface="Courier"/>
              </a:rPr>
              <a:t> display() { </a:t>
            </a:r>
            <a:r>
              <a:rPr lang="da-DK" sz="1300" dirty="0" err="1">
                <a:latin typeface="Courier"/>
                <a:cs typeface="Courier"/>
              </a:rPr>
              <a:t>return</a:t>
            </a:r>
            <a:r>
              <a:rPr lang="da-DK" sz="1300" dirty="0">
                <a:latin typeface="Courier"/>
                <a:cs typeface="Courier"/>
              </a:rPr>
              <a:t> "</a:t>
            </a:r>
            <a:r>
              <a:rPr lang="da-DK" sz="1300" dirty="0" err="1">
                <a:latin typeface="Courier"/>
                <a:cs typeface="Courier"/>
              </a:rPr>
              <a:t>Name</a:t>
            </a:r>
            <a:r>
              <a:rPr lang="da-DK" sz="1300" dirty="0">
                <a:latin typeface="Courier"/>
                <a:cs typeface="Courier"/>
              </a:rPr>
              <a:t>: " +</a:t>
            </a:r>
            <a:r>
              <a:rPr lang="da-DK" sz="1300" dirty="0" err="1">
                <a:latin typeface="Courier"/>
                <a:cs typeface="Courier"/>
              </a:rPr>
              <a:t>getName</a:t>
            </a:r>
            <a:r>
              <a:rPr lang="da-DK" sz="1300" dirty="0">
                <a:latin typeface="Courier"/>
                <a:cs typeface="Courier"/>
              </a:rPr>
              <a:t>() + "; </a:t>
            </a:r>
            <a:r>
              <a:rPr lang="da-DK" sz="1300" dirty="0" smtClean="0">
                <a:latin typeface="Courier"/>
                <a:cs typeface="Courier"/>
              </a:rPr>
              <a:t>GPA: </a:t>
            </a:r>
            <a:r>
              <a:rPr lang="da-DK" sz="1300" dirty="0">
                <a:latin typeface="Courier"/>
                <a:cs typeface="Courier"/>
              </a:rPr>
              <a:t>" + </a:t>
            </a:r>
            <a:r>
              <a:rPr lang="da-DK" sz="1300" dirty="0" err="1" smtClean="0">
                <a:latin typeface="Courier"/>
                <a:cs typeface="Courier"/>
              </a:rPr>
              <a:t>gpa</a:t>
            </a:r>
            <a:r>
              <a:rPr lang="da-DK" sz="1300" dirty="0" smtClean="0">
                <a:latin typeface="Courier"/>
                <a:cs typeface="Courier"/>
              </a:rPr>
              <a:t>;}</a:t>
            </a:r>
            <a:endParaRPr lang="da-DK" sz="1300" dirty="0">
              <a:latin typeface="Courier"/>
              <a:cs typeface="Courier"/>
            </a:endParaRPr>
          </a:p>
          <a:p>
            <a:r>
              <a:rPr lang="da-DK" sz="1300" dirty="0">
                <a:latin typeface="Courier"/>
                <a:cs typeface="Courier"/>
              </a:rPr>
              <a:t>}</a:t>
            </a:r>
            <a:endParaRPr lang="en-US" sz="1300" dirty="0">
              <a:latin typeface="Courier"/>
              <a:cs typeface="Courier"/>
            </a:endParaRPr>
          </a:p>
        </p:txBody>
      </p:sp>
    </p:spTree>
    <p:extLst>
      <p:ext uri="{BB962C8B-B14F-4D97-AF65-F5344CB8AC3E}">
        <p14:creationId xmlns:p14="http://schemas.microsoft.com/office/powerpoint/2010/main" val="4821901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dirty="0">
                <a:latin typeface="Arial" charset="0"/>
                <a:ea typeface="Arial" charset="0"/>
                <a:cs typeface="Arial" charset="0"/>
              </a:rPr>
              <a:t>Comparator Interface: Example– </a:t>
            </a:r>
            <a:r>
              <a:rPr lang="en-US" cap="none" dirty="0" smtClean="0">
                <a:latin typeface="Arial" charset="0"/>
                <a:ea typeface="Arial" charset="0"/>
                <a:cs typeface="Arial" charset="0"/>
              </a:rPr>
              <a:t>con</a:t>
            </a:r>
            <a:r>
              <a:rPr lang="en-US" dirty="0" smtClean="0">
                <a:latin typeface="Arial" charset="0"/>
                <a:ea typeface="Arial" charset="0"/>
                <a:cs typeface="Arial" charset="0"/>
              </a:rPr>
              <a:t>t.</a:t>
            </a:r>
            <a:endParaRPr lang="en-US" dirty="0">
              <a:latin typeface="Arial" charset="0"/>
              <a:ea typeface="Arial" charset="0"/>
              <a:cs typeface="Arial" charset="0"/>
            </a:endParaRPr>
          </a:p>
        </p:txBody>
      </p:sp>
      <p:sp>
        <p:nvSpPr>
          <p:cNvPr id="4" name="Rectangle 3"/>
          <p:cNvSpPr/>
          <p:nvPr/>
        </p:nvSpPr>
        <p:spPr>
          <a:xfrm>
            <a:off x="263581" y="1744379"/>
            <a:ext cx="6858000" cy="1815882"/>
          </a:xfrm>
          <a:prstGeom prst="rect">
            <a:avLst/>
          </a:prstGeom>
        </p:spPr>
        <p:txBody>
          <a:bodyPr wrap="square">
            <a:spAutoFit/>
          </a:bodyPr>
          <a:lstStyle/>
          <a:p>
            <a:r>
              <a:rPr lang="en-US" sz="1400" dirty="0">
                <a:latin typeface="Courier"/>
                <a:cs typeface="Courier"/>
              </a:rPr>
              <a:t>import </a:t>
            </a:r>
            <a:r>
              <a:rPr lang="en-US" sz="1400" dirty="0" err="1">
                <a:latin typeface="Courier"/>
                <a:cs typeface="Courier"/>
              </a:rPr>
              <a:t>java.util.Comparator</a:t>
            </a:r>
            <a:r>
              <a:rPr lang="en-US" sz="1400" dirty="0">
                <a:latin typeface="Courier"/>
                <a:cs typeface="Courier"/>
              </a:rPr>
              <a:t>;</a:t>
            </a:r>
          </a:p>
          <a:p>
            <a:endParaRPr lang="en-US" sz="1400" dirty="0">
              <a:latin typeface="Courier"/>
              <a:cs typeface="Courier"/>
            </a:endParaRPr>
          </a:p>
          <a:p>
            <a:r>
              <a:rPr lang="en-US" sz="1400" dirty="0">
                <a:latin typeface="Courier"/>
                <a:cs typeface="Courier"/>
              </a:rPr>
              <a:t>public class </a:t>
            </a:r>
            <a:r>
              <a:rPr lang="en-US" sz="1400" dirty="0" err="1" smtClean="0">
                <a:latin typeface="Courier"/>
                <a:cs typeface="Courier"/>
              </a:rPr>
              <a:t>ComparatorByName</a:t>
            </a:r>
            <a:r>
              <a:rPr lang="en-US" sz="1400" dirty="0" smtClean="0">
                <a:latin typeface="Courier"/>
                <a:cs typeface="Courier"/>
              </a:rPr>
              <a:t> implements </a:t>
            </a:r>
            <a:r>
              <a:rPr lang="en-US" sz="1400" dirty="0">
                <a:latin typeface="Courier"/>
                <a:cs typeface="Courier"/>
              </a:rPr>
              <a:t>Comparator</a:t>
            </a:r>
            <a:r>
              <a:rPr lang="en-US" sz="1400" dirty="0" smtClean="0">
                <a:latin typeface="Courier"/>
                <a:cs typeface="Courier"/>
              </a:rPr>
              <a:t>&lt;Student&gt; {</a:t>
            </a:r>
            <a:endParaRPr lang="en-US" sz="1400" dirty="0">
              <a:latin typeface="Courier"/>
              <a:cs typeface="Courier"/>
            </a:endParaRPr>
          </a:p>
          <a:p>
            <a:r>
              <a:rPr lang="en-US" sz="1400" dirty="0">
                <a:latin typeface="Courier"/>
                <a:cs typeface="Courier"/>
              </a:rPr>
              <a:t>	public </a:t>
            </a:r>
            <a:r>
              <a:rPr lang="en-US" sz="1400" dirty="0" err="1">
                <a:latin typeface="Courier"/>
                <a:cs typeface="Courier"/>
              </a:rPr>
              <a:t>int</a:t>
            </a:r>
            <a:r>
              <a:rPr lang="en-US" sz="1400" dirty="0">
                <a:latin typeface="Courier"/>
                <a:cs typeface="Courier"/>
              </a:rPr>
              <a:t> compare</a:t>
            </a:r>
            <a:r>
              <a:rPr lang="en-US" sz="1400" dirty="0" smtClean="0">
                <a:latin typeface="Courier"/>
                <a:cs typeface="Courier"/>
              </a:rPr>
              <a:t>(Student o1</a:t>
            </a:r>
            <a:r>
              <a:rPr lang="en-US" sz="1400" dirty="0">
                <a:latin typeface="Courier"/>
                <a:cs typeface="Courier"/>
              </a:rPr>
              <a:t>, </a:t>
            </a:r>
            <a:r>
              <a:rPr lang="en-US" sz="1400" dirty="0" smtClean="0">
                <a:latin typeface="Courier"/>
                <a:cs typeface="Courier"/>
              </a:rPr>
              <a:t>Student </a:t>
            </a:r>
            <a:r>
              <a:rPr lang="en-US" sz="1400" dirty="0">
                <a:latin typeface="Courier"/>
                <a:cs typeface="Courier"/>
              </a:rPr>
              <a:t>o2) </a:t>
            </a:r>
            <a:r>
              <a:rPr lang="en-US" sz="1400" dirty="0" smtClean="0">
                <a:latin typeface="Courier"/>
                <a:cs typeface="Courier"/>
              </a:rPr>
              <a:t>{</a:t>
            </a:r>
            <a:r>
              <a:rPr lang="en-US" sz="1400" dirty="0">
                <a:latin typeface="Courier"/>
                <a:cs typeface="Courier"/>
              </a:rPr>
              <a:t>			</a:t>
            </a:r>
            <a:r>
              <a:rPr lang="en-US" sz="1400" dirty="0" smtClean="0">
                <a:latin typeface="Courier"/>
                <a:cs typeface="Courier"/>
              </a:rPr>
              <a:t> 		return (o1.getName</a:t>
            </a:r>
            <a:r>
              <a:rPr lang="en-US" sz="1400" dirty="0">
                <a:latin typeface="Courier"/>
                <a:cs typeface="Courier"/>
              </a:rPr>
              <a:t>().</a:t>
            </a:r>
            <a:r>
              <a:rPr lang="en-US" sz="1400" dirty="0" err="1">
                <a:latin typeface="Courier"/>
                <a:cs typeface="Courier"/>
              </a:rPr>
              <a:t>compareToIgnoreCase</a:t>
            </a:r>
            <a:r>
              <a:rPr lang="en-US" sz="1400" dirty="0" smtClean="0">
                <a:latin typeface="Courier"/>
                <a:cs typeface="Courier"/>
              </a:rPr>
              <a:t>(o2.</a:t>
            </a:r>
            <a:r>
              <a:rPr lang="en-US" sz="1400" dirty="0">
                <a:latin typeface="Courier"/>
                <a:cs typeface="Courier"/>
              </a:rPr>
              <a:t>getName());</a:t>
            </a:r>
          </a:p>
          <a:p>
            <a:r>
              <a:rPr lang="is-IS" sz="1400" dirty="0">
                <a:latin typeface="Courier"/>
                <a:cs typeface="Courier"/>
              </a:rPr>
              <a:t>	}</a:t>
            </a:r>
          </a:p>
          <a:p>
            <a:r>
              <a:rPr lang="is-IS" sz="1400" dirty="0">
                <a:latin typeface="Courier"/>
                <a:cs typeface="Courier"/>
              </a:rPr>
              <a:t>}</a:t>
            </a:r>
            <a:endParaRPr lang="en-US" sz="1400" dirty="0">
              <a:latin typeface="Courier"/>
              <a:cs typeface="Courier"/>
            </a:endParaRPr>
          </a:p>
        </p:txBody>
      </p:sp>
      <p:sp>
        <p:nvSpPr>
          <p:cNvPr id="3" name="Rectangle 2"/>
          <p:cNvSpPr/>
          <p:nvPr/>
        </p:nvSpPr>
        <p:spPr>
          <a:xfrm>
            <a:off x="1518763" y="4552767"/>
            <a:ext cx="5452503" cy="646331"/>
          </a:xfrm>
          <a:prstGeom prst="rect">
            <a:avLst/>
          </a:prstGeom>
        </p:spPr>
        <p:txBody>
          <a:bodyPr wrap="square">
            <a:spAutoFit/>
          </a:bodyPr>
          <a:lstStyle/>
          <a:p>
            <a:r>
              <a:rPr lang="en-US" dirty="0"/>
              <a:t>Unlike Comparable, Comparator is external to the element type we are comparing. It’s a separate class.</a:t>
            </a:r>
          </a:p>
        </p:txBody>
      </p:sp>
    </p:spTree>
    <p:extLst>
      <p:ext uri="{BB962C8B-B14F-4D97-AF65-F5344CB8AC3E}">
        <p14:creationId xmlns:p14="http://schemas.microsoft.com/office/powerpoint/2010/main" val="17144542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dirty="0">
                <a:latin typeface="Arial" charset="0"/>
                <a:ea typeface="Arial" charset="0"/>
                <a:cs typeface="Arial" charset="0"/>
              </a:rPr>
              <a:t>Comparator Interface: Example– </a:t>
            </a:r>
            <a:r>
              <a:rPr lang="en-US" cap="none" dirty="0" smtClean="0">
                <a:latin typeface="Arial" charset="0"/>
                <a:ea typeface="Arial" charset="0"/>
                <a:cs typeface="Arial" charset="0"/>
              </a:rPr>
              <a:t>con</a:t>
            </a:r>
            <a:r>
              <a:rPr lang="en-US" dirty="0" smtClean="0">
                <a:latin typeface="Arial" charset="0"/>
                <a:ea typeface="Arial" charset="0"/>
                <a:cs typeface="Arial" charset="0"/>
              </a:rPr>
              <a:t>t.</a:t>
            </a:r>
            <a:endParaRPr lang="en-US" dirty="0">
              <a:latin typeface="Arial" charset="0"/>
              <a:ea typeface="Arial" charset="0"/>
              <a:cs typeface="Arial" charset="0"/>
            </a:endParaRPr>
          </a:p>
        </p:txBody>
      </p:sp>
      <p:sp>
        <p:nvSpPr>
          <p:cNvPr id="4" name="Rectangle 3"/>
          <p:cNvSpPr/>
          <p:nvPr/>
        </p:nvSpPr>
        <p:spPr>
          <a:xfrm>
            <a:off x="263581" y="1744379"/>
            <a:ext cx="8587342" cy="2031325"/>
          </a:xfrm>
          <a:prstGeom prst="rect">
            <a:avLst/>
          </a:prstGeom>
        </p:spPr>
        <p:txBody>
          <a:bodyPr wrap="square">
            <a:spAutoFit/>
          </a:bodyPr>
          <a:lstStyle/>
          <a:p>
            <a:r>
              <a:rPr lang="en-US" sz="1400" dirty="0">
                <a:latin typeface="Courier"/>
                <a:cs typeface="Courier"/>
              </a:rPr>
              <a:t>import </a:t>
            </a:r>
            <a:r>
              <a:rPr lang="en-US" sz="1400" dirty="0" err="1">
                <a:latin typeface="Courier"/>
                <a:cs typeface="Courier"/>
              </a:rPr>
              <a:t>java.util.Comparator</a:t>
            </a:r>
            <a:r>
              <a:rPr lang="en-US" sz="1400" dirty="0">
                <a:latin typeface="Courier"/>
                <a:cs typeface="Courier"/>
              </a:rPr>
              <a:t>;</a:t>
            </a:r>
          </a:p>
          <a:p>
            <a:endParaRPr lang="en-US" sz="1400" dirty="0">
              <a:latin typeface="Courier"/>
              <a:cs typeface="Courier"/>
            </a:endParaRPr>
          </a:p>
          <a:p>
            <a:r>
              <a:rPr lang="en-US" sz="1400" dirty="0">
                <a:latin typeface="Courier"/>
                <a:cs typeface="Courier"/>
              </a:rPr>
              <a:t>public class </a:t>
            </a:r>
            <a:r>
              <a:rPr lang="en-US" sz="1400" dirty="0" err="1" smtClean="0">
                <a:latin typeface="Courier"/>
                <a:cs typeface="Courier"/>
              </a:rPr>
              <a:t>ComparatorByGpa</a:t>
            </a:r>
            <a:r>
              <a:rPr lang="en-US" sz="1400" dirty="0" smtClean="0">
                <a:latin typeface="Courier"/>
                <a:cs typeface="Courier"/>
              </a:rPr>
              <a:t> </a:t>
            </a:r>
            <a:r>
              <a:rPr lang="en-US" sz="1400" dirty="0">
                <a:latin typeface="Courier"/>
                <a:cs typeface="Courier"/>
              </a:rPr>
              <a:t>implements Comparator</a:t>
            </a:r>
            <a:r>
              <a:rPr lang="en-US" sz="1400" dirty="0" smtClean="0">
                <a:latin typeface="Courier"/>
                <a:cs typeface="Courier"/>
              </a:rPr>
              <a:t>&lt;Student&gt; </a:t>
            </a:r>
            <a:r>
              <a:rPr lang="en-US" sz="1400" dirty="0">
                <a:latin typeface="Courier"/>
                <a:cs typeface="Courier"/>
              </a:rPr>
              <a:t>{</a:t>
            </a:r>
          </a:p>
          <a:p>
            <a:r>
              <a:rPr lang="en-US" sz="1400" dirty="0">
                <a:latin typeface="Courier"/>
                <a:cs typeface="Courier"/>
              </a:rPr>
              <a:t>	public </a:t>
            </a:r>
            <a:r>
              <a:rPr lang="en-US" sz="1400" dirty="0" err="1">
                <a:latin typeface="Courier"/>
                <a:cs typeface="Courier"/>
              </a:rPr>
              <a:t>int</a:t>
            </a:r>
            <a:r>
              <a:rPr lang="en-US" sz="1400" dirty="0">
                <a:latin typeface="Courier"/>
                <a:cs typeface="Courier"/>
              </a:rPr>
              <a:t> compare</a:t>
            </a:r>
            <a:r>
              <a:rPr lang="en-US" sz="1400" dirty="0" smtClean="0">
                <a:latin typeface="Courier"/>
                <a:cs typeface="Courier"/>
              </a:rPr>
              <a:t>(Student o1</a:t>
            </a:r>
            <a:r>
              <a:rPr lang="en-US" sz="1400" dirty="0">
                <a:latin typeface="Courier"/>
                <a:cs typeface="Courier"/>
              </a:rPr>
              <a:t>, </a:t>
            </a:r>
            <a:r>
              <a:rPr lang="en-US" sz="1400" dirty="0" smtClean="0">
                <a:latin typeface="Courier"/>
                <a:cs typeface="Courier"/>
              </a:rPr>
              <a:t>Student </a:t>
            </a:r>
            <a:r>
              <a:rPr lang="en-US" sz="1400" dirty="0">
                <a:latin typeface="Courier"/>
                <a:cs typeface="Courier"/>
              </a:rPr>
              <a:t>o2) </a:t>
            </a:r>
            <a:r>
              <a:rPr lang="en-US" sz="1400" dirty="0" smtClean="0">
                <a:latin typeface="Courier"/>
                <a:cs typeface="Courier"/>
              </a:rPr>
              <a:t>{</a:t>
            </a:r>
            <a:r>
              <a:rPr lang="en-US" sz="1400" dirty="0">
                <a:latin typeface="Courier"/>
                <a:cs typeface="Courier"/>
              </a:rPr>
              <a:t>			</a:t>
            </a:r>
            <a:r>
              <a:rPr lang="en-US" sz="1400" dirty="0" smtClean="0">
                <a:latin typeface="Courier"/>
                <a:cs typeface="Courier"/>
              </a:rPr>
              <a:t> 		</a:t>
            </a:r>
          </a:p>
          <a:p>
            <a:r>
              <a:rPr lang="en-US" sz="1400" dirty="0">
                <a:latin typeface="Courier"/>
                <a:cs typeface="Courier"/>
              </a:rPr>
              <a:t>	</a:t>
            </a:r>
            <a:r>
              <a:rPr lang="en-US" sz="1400" dirty="0" smtClean="0">
                <a:latin typeface="Courier"/>
                <a:cs typeface="Courier"/>
              </a:rPr>
              <a:t>	if (o1.getGpa() &lt; o2.getGpa()) return -1; </a:t>
            </a:r>
          </a:p>
          <a:p>
            <a:r>
              <a:rPr lang="en-US" sz="1400" dirty="0" smtClean="0">
                <a:latin typeface="Courier"/>
                <a:cs typeface="Courier"/>
              </a:rPr>
              <a:t>		if </a:t>
            </a:r>
            <a:r>
              <a:rPr lang="en-US" sz="1400" dirty="0">
                <a:latin typeface="Courier"/>
                <a:cs typeface="Courier"/>
              </a:rPr>
              <a:t>(o1.getGpa() </a:t>
            </a:r>
            <a:r>
              <a:rPr lang="en-US" sz="1400" dirty="0" smtClean="0">
                <a:latin typeface="Courier"/>
                <a:cs typeface="Courier"/>
              </a:rPr>
              <a:t>&gt; </a:t>
            </a:r>
            <a:r>
              <a:rPr lang="en-US" sz="1400" dirty="0">
                <a:latin typeface="Courier"/>
                <a:cs typeface="Courier"/>
              </a:rPr>
              <a:t>o2.getGpa()) return </a:t>
            </a:r>
            <a:r>
              <a:rPr lang="en-US" sz="1400" dirty="0" smtClean="0">
                <a:latin typeface="Courier"/>
                <a:cs typeface="Courier"/>
              </a:rPr>
              <a:t>1</a:t>
            </a:r>
            <a:r>
              <a:rPr lang="en-US" sz="1400" dirty="0">
                <a:latin typeface="Courier"/>
                <a:cs typeface="Courier"/>
              </a:rPr>
              <a:t>; </a:t>
            </a:r>
          </a:p>
          <a:p>
            <a:r>
              <a:rPr lang="en-US" sz="1400" dirty="0" smtClean="0">
                <a:latin typeface="Courier"/>
                <a:cs typeface="Courier"/>
              </a:rPr>
              <a:t>		else return 0;</a:t>
            </a:r>
            <a:endParaRPr lang="en-US" sz="1400" dirty="0">
              <a:latin typeface="Courier"/>
              <a:cs typeface="Courier"/>
            </a:endParaRPr>
          </a:p>
          <a:p>
            <a:r>
              <a:rPr lang="is-IS" sz="1400" dirty="0">
                <a:latin typeface="Courier"/>
                <a:cs typeface="Courier"/>
              </a:rPr>
              <a:t>	}</a:t>
            </a:r>
          </a:p>
          <a:p>
            <a:r>
              <a:rPr lang="is-IS" sz="1400" dirty="0">
                <a:latin typeface="Courier"/>
                <a:cs typeface="Courier"/>
              </a:rPr>
              <a:t>}</a:t>
            </a:r>
            <a:endParaRPr lang="en-US" sz="1400" dirty="0">
              <a:latin typeface="Courier"/>
              <a:cs typeface="Courier"/>
            </a:endParaRPr>
          </a:p>
        </p:txBody>
      </p:sp>
      <p:sp>
        <p:nvSpPr>
          <p:cNvPr id="3" name="Rectangle 2"/>
          <p:cNvSpPr/>
          <p:nvPr/>
        </p:nvSpPr>
        <p:spPr>
          <a:xfrm>
            <a:off x="1518763" y="4552767"/>
            <a:ext cx="5452503" cy="646331"/>
          </a:xfrm>
          <a:prstGeom prst="rect">
            <a:avLst/>
          </a:prstGeom>
        </p:spPr>
        <p:txBody>
          <a:bodyPr wrap="square">
            <a:spAutoFit/>
          </a:bodyPr>
          <a:lstStyle/>
          <a:p>
            <a:r>
              <a:rPr lang="en-US" dirty="0"/>
              <a:t>Unlike Comparable, Comparator is external to the element type we are comparing. It’s a separate class.</a:t>
            </a:r>
          </a:p>
        </p:txBody>
      </p:sp>
    </p:spTree>
    <p:extLst>
      <p:ext uri="{BB962C8B-B14F-4D97-AF65-F5344CB8AC3E}">
        <p14:creationId xmlns:p14="http://schemas.microsoft.com/office/powerpoint/2010/main" val="11765918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cap="none" dirty="0" err="1" smtClean="0">
                <a:latin typeface="Arial" charset="0"/>
                <a:ea typeface="Arial" charset="0"/>
                <a:cs typeface="Arial" charset="0"/>
              </a:rPr>
              <a:t>Application</a:t>
            </a:r>
            <a:r>
              <a:rPr lang="en-US" dirty="0" err="1" smtClean="0">
                <a:latin typeface="Arial" charset="0"/>
                <a:ea typeface="Arial" charset="0"/>
                <a:cs typeface="Arial" charset="0"/>
              </a:rPr>
              <a:t>.</a:t>
            </a:r>
            <a:r>
              <a:rPr lang="en-US" cap="none" dirty="0" err="1" smtClean="0">
                <a:latin typeface="Arial" charset="0"/>
                <a:ea typeface="Arial" charset="0"/>
                <a:cs typeface="Arial" charset="0"/>
              </a:rPr>
              <a:t>java</a:t>
            </a:r>
            <a:endParaRPr lang="en-US" dirty="0">
              <a:latin typeface="Arial" charset="0"/>
              <a:ea typeface="Arial" charset="0"/>
              <a:cs typeface="Arial" charset="0"/>
            </a:endParaRPr>
          </a:p>
        </p:txBody>
      </p:sp>
      <p:sp>
        <p:nvSpPr>
          <p:cNvPr id="4" name="Rectangle 3"/>
          <p:cNvSpPr/>
          <p:nvPr/>
        </p:nvSpPr>
        <p:spPr>
          <a:xfrm>
            <a:off x="125421" y="1379084"/>
            <a:ext cx="9767188" cy="5478422"/>
          </a:xfrm>
          <a:prstGeom prst="rect">
            <a:avLst/>
          </a:prstGeom>
        </p:spPr>
        <p:txBody>
          <a:bodyPr wrap="square">
            <a:spAutoFit/>
          </a:bodyPr>
          <a:lstStyle/>
          <a:p>
            <a:r>
              <a:rPr lang="en-US" sz="1400" dirty="0">
                <a:latin typeface="Courier"/>
                <a:cs typeface="Courier"/>
              </a:rPr>
              <a:t>import </a:t>
            </a:r>
            <a:r>
              <a:rPr lang="en-US" sz="1400" dirty="0" err="1">
                <a:latin typeface="Courier"/>
                <a:cs typeface="Courier"/>
              </a:rPr>
              <a:t>java.util</a:t>
            </a:r>
            <a:r>
              <a:rPr lang="en-US" sz="1400" dirty="0">
                <a:latin typeface="Courier"/>
                <a:cs typeface="Courier"/>
              </a:rPr>
              <a:t>.*;</a:t>
            </a:r>
          </a:p>
          <a:p>
            <a:r>
              <a:rPr lang="en-US" sz="1400" dirty="0">
                <a:latin typeface="Courier"/>
                <a:cs typeface="Courier"/>
              </a:rPr>
              <a:t>import </a:t>
            </a:r>
            <a:r>
              <a:rPr lang="en-US" sz="1400" dirty="0" err="1">
                <a:latin typeface="Courier"/>
                <a:cs typeface="Courier"/>
              </a:rPr>
              <a:t>javax.swing.JOptionPane</a:t>
            </a:r>
            <a:r>
              <a:rPr lang="en-US" sz="1400" dirty="0">
                <a:latin typeface="Courier"/>
                <a:cs typeface="Courier"/>
              </a:rPr>
              <a:t>;</a:t>
            </a:r>
          </a:p>
          <a:p>
            <a:r>
              <a:rPr lang="en-US" sz="1400" dirty="0">
                <a:latin typeface="Courier"/>
                <a:cs typeface="Courier"/>
              </a:rPr>
              <a:t>public class </a:t>
            </a:r>
            <a:r>
              <a:rPr lang="en-US" sz="1400" dirty="0" err="1">
                <a:latin typeface="Courier"/>
                <a:cs typeface="Courier"/>
              </a:rPr>
              <a:t>CompareStudents</a:t>
            </a:r>
            <a:r>
              <a:rPr lang="en-US" sz="1400" dirty="0">
                <a:latin typeface="Courier"/>
                <a:cs typeface="Courier"/>
              </a:rPr>
              <a:t> {</a:t>
            </a:r>
          </a:p>
          <a:p>
            <a:r>
              <a:rPr lang="en-US" sz="1400" dirty="0">
                <a:latin typeface="Courier"/>
                <a:cs typeface="Courier"/>
              </a:rPr>
              <a:t>	public static void main(String[] </a:t>
            </a:r>
            <a:r>
              <a:rPr lang="en-US" sz="1400" dirty="0" err="1">
                <a:latin typeface="Courier"/>
                <a:cs typeface="Courier"/>
              </a:rPr>
              <a:t>args</a:t>
            </a:r>
            <a:r>
              <a:rPr lang="en-US" sz="1400" dirty="0">
                <a:latin typeface="Courier"/>
                <a:cs typeface="Courier"/>
              </a:rPr>
              <a:t>){</a:t>
            </a:r>
          </a:p>
          <a:p>
            <a:r>
              <a:rPr lang="en-US" sz="1400" dirty="0">
                <a:latin typeface="Courier"/>
                <a:cs typeface="Courier"/>
              </a:rPr>
              <a:t>		Set&lt;Person&gt; people= new </a:t>
            </a:r>
            <a:r>
              <a:rPr lang="en-US" sz="1400" dirty="0" err="1">
                <a:latin typeface="Courier"/>
                <a:cs typeface="Courier"/>
              </a:rPr>
              <a:t>TreeSet</a:t>
            </a:r>
            <a:r>
              <a:rPr lang="en-US" sz="1400" dirty="0">
                <a:latin typeface="Courier"/>
                <a:cs typeface="Courier"/>
              </a:rPr>
              <a:t>&lt;Person&gt;(new </a:t>
            </a:r>
            <a:r>
              <a:rPr lang="en-US" sz="1400" dirty="0" err="1" smtClean="0">
                <a:latin typeface="Courier"/>
                <a:cs typeface="Courier"/>
              </a:rPr>
              <a:t>ComparatorByName</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String menu = "1- Add a student, 2- Display, 3- Exit.";</a:t>
            </a:r>
          </a:p>
          <a:p>
            <a:r>
              <a:rPr lang="en-US" sz="1400" dirty="0">
                <a:latin typeface="Courier"/>
                <a:cs typeface="Courier"/>
              </a:rPr>
              <a:t>		</a:t>
            </a:r>
            <a:r>
              <a:rPr lang="en-US" sz="1400" dirty="0" err="1">
                <a:latin typeface="Courier"/>
                <a:cs typeface="Courier"/>
              </a:rPr>
              <a:t>int</a:t>
            </a:r>
            <a:r>
              <a:rPr lang="en-US" sz="1400" dirty="0">
                <a:latin typeface="Courier"/>
                <a:cs typeface="Courier"/>
              </a:rPr>
              <a:t> option = -1;</a:t>
            </a:r>
          </a:p>
          <a:p>
            <a:r>
              <a:rPr lang="en-US" sz="1400" dirty="0">
                <a:latin typeface="Courier"/>
                <a:cs typeface="Courier"/>
              </a:rPr>
              <a:t>		while(true){</a:t>
            </a:r>
          </a:p>
          <a:p>
            <a:r>
              <a:rPr lang="en-US" sz="1400" dirty="0">
                <a:latin typeface="Courier"/>
                <a:cs typeface="Courier"/>
              </a:rPr>
              <a:t>			option = </a:t>
            </a:r>
            <a:r>
              <a:rPr lang="en-US" sz="1400" dirty="0" err="1">
                <a:latin typeface="Courier"/>
                <a:cs typeface="Courier"/>
              </a:rPr>
              <a:t>Integer.</a:t>
            </a:r>
            <a:r>
              <a:rPr lang="en-US" sz="1400" i="1" dirty="0" err="1">
                <a:latin typeface="Courier"/>
                <a:cs typeface="Courier"/>
              </a:rPr>
              <a:t>parseInt</a:t>
            </a:r>
            <a:r>
              <a:rPr lang="en-US" sz="1400" i="1" dirty="0">
                <a:latin typeface="Courier"/>
                <a:cs typeface="Courier"/>
              </a:rPr>
              <a:t>(</a:t>
            </a:r>
            <a:r>
              <a:rPr lang="en-US" sz="1400" i="1" dirty="0" err="1">
                <a:latin typeface="Courier"/>
                <a:cs typeface="Courier"/>
              </a:rPr>
              <a:t>JOptionPane.showInputDialog</a:t>
            </a:r>
            <a:r>
              <a:rPr lang="en-US" sz="1400" i="1" dirty="0">
                <a:latin typeface="Courier"/>
                <a:cs typeface="Courier"/>
              </a:rPr>
              <a:t>(menu));</a:t>
            </a:r>
          </a:p>
          <a:p>
            <a:r>
              <a:rPr lang="en-US" sz="1400" dirty="0">
                <a:latin typeface="Courier"/>
                <a:cs typeface="Courier"/>
              </a:rPr>
              <a:t>			switch(option){</a:t>
            </a:r>
          </a:p>
          <a:p>
            <a:r>
              <a:rPr lang="en-US" sz="1400" dirty="0">
                <a:latin typeface="Courier"/>
                <a:cs typeface="Courier"/>
              </a:rPr>
              <a:t>			case 1:</a:t>
            </a:r>
          </a:p>
          <a:p>
            <a:r>
              <a:rPr lang="en-US" sz="1400" dirty="0">
                <a:latin typeface="Courier"/>
                <a:cs typeface="Courier"/>
              </a:rPr>
              <a:t>				do{</a:t>
            </a:r>
          </a:p>
          <a:p>
            <a:r>
              <a:rPr lang="en-US" sz="1400" dirty="0">
                <a:latin typeface="Courier"/>
                <a:cs typeface="Courier"/>
              </a:rPr>
              <a:t>					</a:t>
            </a:r>
            <a:r>
              <a:rPr lang="en-US" sz="1400" dirty="0" err="1">
                <a:latin typeface="Courier"/>
                <a:cs typeface="Courier"/>
              </a:rPr>
              <a:t>people.add</a:t>
            </a:r>
            <a:r>
              <a:rPr lang="en-US" sz="1400" dirty="0">
                <a:latin typeface="Courier"/>
                <a:cs typeface="Courier"/>
              </a:rPr>
              <a:t>(</a:t>
            </a:r>
            <a:r>
              <a:rPr lang="en-US" sz="1400" i="1" dirty="0" err="1">
                <a:latin typeface="Courier"/>
                <a:cs typeface="Courier"/>
              </a:rPr>
              <a:t>getStudent</a:t>
            </a:r>
            <a:r>
              <a:rPr lang="en-US" sz="1400" i="1" dirty="0">
                <a:latin typeface="Courier"/>
                <a:cs typeface="Courier"/>
              </a:rPr>
              <a:t>());</a:t>
            </a:r>
          </a:p>
          <a:p>
            <a:r>
              <a:rPr lang="en-US" sz="1400" dirty="0">
                <a:latin typeface="Courier"/>
                <a:cs typeface="Courier"/>
              </a:rPr>
              <a:t>				}while(</a:t>
            </a:r>
            <a:r>
              <a:rPr lang="en-US" sz="1400" dirty="0" err="1">
                <a:latin typeface="Courier"/>
                <a:cs typeface="Courier"/>
              </a:rPr>
              <a:t>JOptionPane.</a:t>
            </a:r>
            <a:r>
              <a:rPr lang="en-US" sz="1400" i="1" dirty="0" err="1">
                <a:latin typeface="Courier"/>
                <a:cs typeface="Courier"/>
              </a:rPr>
              <a:t>showConfirmDialog</a:t>
            </a:r>
            <a:r>
              <a:rPr lang="en-US" sz="1400" i="1" dirty="0">
                <a:latin typeface="Courier"/>
                <a:cs typeface="Courier"/>
              </a:rPr>
              <a:t>(null, "Add more?")==</a:t>
            </a:r>
            <a:r>
              <a:rPr lang="en-US" sz="1400" i="1" dirty="0" err="1">
                <a:latin typeface="Courier"/>
                <a:cs typeface="Courier"/>
              </a:rPr>
              <a:t>JOptionPane.YES_OPTION</a:t>
            </a:r>
            <a:r>
              <a:rPr lang="en-US" sz="1400" i="1" dirty="0">
                <a:latin typeface="Courier"/>
                <a:cs typeface="Courier"/>
              </a:rPr>
              <a:t>);</a:t>
            </a:r>
          </a:p>
          <a:p>
            <a:r>
              <a:rPr lang="en-US" sz="1400" dirty="0">
                <a:latin typeface="Courier"/>
                <a:cs typeface="Courier"/>
              </a:rPr>
              <a:t>				break;</a:t>
            </a:r>
          </a:p>
          <a:p>
            <a:r>
              <a:rPr lang="en-US" sz="1400" dirty="0">
                <a:latin typeface="Courier"/>
                <a:cs typeface="Courier"/>
              </a:rPr>
              <a:t>			case 2:</a:t>
            </a:r>
          </a:p>
          <a:p>
            <a:r>
              <a:rPr lang="en-US" sz="1400" dirty="0">
                <a:latin typeface="Courier"/>
                <a:cs typeface="Courier"/>
              </a:rPr>
              <a:t>				</a:t>
            </a:r>
            <a:r>
              <a:rPr lang="en-US" sz="1400" i="1" dirty="0" err="1">
                <a:latin typeface="Courier"/>
                <a:cs typeface="Courier"/>
              </a:rPr>
              <a:t>displayAll</a:t>
            </a:r>
            <a:r>
              <a:rPr lang="en-US" sz="1400" i="1" dirty="0">
                <a:latin typeface="Courier"/>
                <a:cs typeface="Courier"/>
              </a:rPr>
              <a:t>(people);</a:t>
            </a:r>
          </a:p>
          <a:p>
            <a:r>
              <a:rPr lang="en-US" sz="1400" dirty="0">
                <a:latin typeface="Courier"/>
                <a:cs typeface="Courier"/>
              </a:rPr>
              <a:t>				break;</a:t>
            </a:r>
          </a:p>
          <a:p>
            <a:r>
              <a:rPr lang="en-US" sz="1400" dirty="0">
                <a:latin typeface="Courier"/>
                <a:cs typeface="Courier"/>
              </a:rPr>
              <a:t>			case 3:</a:t>
            </a:r>
          </a:p>
          <a:p>
            <a:r>
              <a:rPr lang="en-US" sz="1400" dirty="0">
                <a:latin typeface="Courier"/>
                <a:cs typeface="Courier"/>
              </a:rPr>
              <a:t>				</a:t>
            </a:r>
            <a:r>
              <a:rPr lang="en-US" sz="1400" dirty="0" err="1">
                <a:latin typeface="Courier"/>
                <a:cs typeface="Courier"/>
              </a:rPr>
              <a:t>System.</a:t>
            </a:r>
            <a:r>
              <a:rPr lang="en-US" sz="1400" i="1" dirty="0" err="1">
                <a:latin typeface="Courier"/>
                <a:cs typeface="Courier"/>
              </a:rPr>
              <a:t>exit</a:t>
            </a:r>
            <a:r>
              <a:rPr lang="en-US" sz="1400" i="1" dirty="0">
                <a:latin typeface="Courier"/>
                <a:cs typeface="Courier"/>
              </a:rPr>
              <a:t>(0);</a:t>
            </a:r>
          </a:p>
          <a:p>
            <a:r>
              <a:rPr lang="en-US" sz="1400" dirty="0">
                <a:latin typeface="Courier"/>
                <a:cs typeface="Courier"/>
              </a:rPr>
              <a:t>				break;</a:t>
            </a:r>
          </a:p>
          <a:p>
            <a:r>
              <a:rPr lang="en-US" sz="1400" dirty="0">
                <a:latin typeface="Courier"/>
                <a:cs typeface="Courier"/>
              </a:rPr>
              <a:t>			}</a:t>
            </a:r>
          </a:p>
          <a:p>
            <a:r>
              <a:rPr lang="en-US" sz="1400" dirty="0">
                <a:latin typeface="Courier"/>
                <a:cs typeface="Courier"/>
              </a:rPr>
              <a:t>		}</a:t>
            </a:r>
          </a:p>
          <a:p>
            <a:r>
              <a:rPr lang="en-US" sz="1400" dirty="0">
                <a:latin typeface="Courier"/>
                <a:cs typeface="Courier"/>
              </a:rPr>
              <a:t>	}</a:t>
            </a:r>
          </a:p>
        </p:txBody>
      </p:sp>
    </p:spTree>
    <p:extLst>
      <p:ext uri="{BB962C8B-B14F-4D97-AF65-F5344CB8AC3E}">
        <p14:creationId xmlns:p14="http://schemas.microsoft.com/office/powerpoint/2010/main" val="2045109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cap="none" dirty="0" err="1" smtClean="0">
                <a:latin typeface="Arial" charset="0"/>
                <a:ea typeface="Arial" charset="0"/>
                <a:cs typeface="Arial" charset="0"/>
              </a:rPr>
              <a:t>Application</a:t>
            </a:r>
            <a:r>
              <a:rPr lang="en-US" dirty="0" err="1" smtClean="0">
                <a:latin typeface="Arial" charset="0"/>
                <a:ea typeface="Arial" charset="0"/>
                <a:cs typeface="Arial" charset="0"/>
              </a:rPr>
              <a:t>.</a:t>
            </a:r>
            <a:r>
              <a:rPr lang="en-US" cap="none" dirty="0" err="1" smtClean="0">
                <a:latin typeface="Arial" charset="0"/>
                <a:ea typeface="Arial" charset="0"/>
                <a:cs typeface="Arial" charset="0"/>
              </a:rPr>
              <a:t>java</a:t>
            </a:r>
            <a:r>
              <a:rPr lang="en-US" dirty="0" smtClean="0">
                <a:latin typeface="Arial" charset="0"/>
                <a:ea typeface="Arial" charset="0"/>
                <a:cs typeface="Arial" charset="0"/>
              </a:rPr>
              <a:t> </a:t>
            </a:r>
            <a:r>
              <a:rPr lang="en-US" cap="none" dirty="0" smtClean="0">
                <a:latin typeface="Arial" charset="0"/>
                <a:ea typeface="Arial" charset="0"/>
                <a:cs typeface="Arial" charset="0"/>
              </a:rPr>
              <a:t>cont.</a:t>
            </a:r>
            <a:endParaRPr lang="en-US" cap="none" dirty="0">
              <a:latin typeface="Arial" charset="0"/>
              <a:ea typeface="Arial" charset="0"/>
              <a:cs typeface="Arial" charset="0"/>
            </a:endParaRPr>
          </a:p>
        </p:txBody>
      </p:sp>
      <p:sp>
        <p:nvSpPr>
          <p:cNvPr id="4" name="Rectangle 3"/>
          <p:cNvSpPr/>
          <p:nvPr/>
        </p:nvSpPr>
        <p:spPr>
          <a:xfrm>
            <a:off x="426128" y="1901140"/>
            <a:ext cx="8463110" cy="954107"/>
          </a:xfrm>
          <a:prstGeom prst="rect">
            <a:avLst/>
          </a:prstGeom>
        </p:spPr>
        <p:txBody>
          <a:bodyPr wrap="square">
            <a:spAutoFit/>
          </a:bodyPr>
          <a:lstStyle/>
          <a:p>
            <a:r>
              <a:rPr lang="en-US" sz="1400" dirty="0">
                <a:latin typeface="Courier"/>
                <a:cs typeface="Courier"/>
              </a:rPr>
              <a:t>public static Person </a:t>
            </a:r>
            <a:r>
              <a:rPr lang="en-US" sz="1400" dirty="0" err="1">
                <a:latin typeface="Courier"/>
                <a:cs typeface="Courier"/>
              </a:rPr>
              <a:t>getStudent</a:t>
            </a:r>
            <a:r>
              <a:rPr lang="en-US" sz="1400" dirty="0">
                <a:latin typeface="Courier"/>
                <a:cs typeface="Courier"/>
              </a:rPr>
              <a:t>(){</a:t>
            </a:r>
          </a:p>
          <a:p>
            <a:r>
              <a:rPr lang="en-US" sz="1400" dirty="0">
                <a:latin typeface="Courier"/>
                <a:cs typeface="Courier"/>
              </a:rPr>
              <a:t>		return new Student(</a:t>
            </a:r>
            <a:r>
              <a:rPr lang="en-US" sz="1400" dirty="0" err="1">
                <a:latin typeface="Courier"/>
                <a:cs typeface="Courier"/>
              </a:rPr>
              <a:t>JOptionPane.</a:t>
            </a:r>
            <a:r>
              <a:rPr lang="en-US" sz="1400" i="1" dirty="0" err="1">
                <a:latin typeface="Courier"/>
                <a:cs typeface="Courier"/>
              </a:rPr>
              <a:t>showInputDialog</a:t>
            </a:r>
            <a:r>
              <a:rPr lang="en-US" sz="1400" i="1" dirty="0">
                <a:latin typeface="Courier"/>
                <a:cs typeface="Courier"/>
              </a:rPr>
              <a:t>("Enter student name") , </a:t>
            </a:r>
          </a:p>
          <a:p>
            <a:r>
              <a:rPr lang="en-US" sz="1400" dirty="0">
                <a:latin typeface="Courier"/>
                <a:cs typeface="Courier"/>
              </a:rPr>
              <a:t>				</a:t>
            </a:r>
            <a:r>
              <a:rPr lang="en-US" sz="1400" dirty="0" err="1">
                <a:latin typeface="Courier"/>
                <a:cs typeface="Courier"/>
              </a:rPr>
              <a:t>JOptionPane.</a:t>
            </a:r>
            <a:r>
              <a:rPr lang="en-US" sz="1400" i="1" dirty="0" err="1">
                <a:latin typeface="Courier"/>
                <a:cs typeface="Courier"/>
              </a:rPr>
              <a:t>showInputDialog</a:t>
            </a:r>
            <a:r>
              <a:rPr lang="en-US" sz="1400" i="1" dirty="0">
                <a:latin typeface="Courier"/>
                <a:cs typeface="Courier"/>
              </a:rPr>
              <a:t>("Enter student major"));</a:t>
            </a:r>
          </a:p>
          <a:p>
            <a:r>
              <a:rPr lang="en-US" sz="1400" dirty="0">
                <a:latin typeface="Courier"/>
                <a:cs typeface="Courier"/>
              </a:rPr>
              <a:t>	}</a:t>
            </a:r>
          </a:p>
        </p:txBody>
      </p:sp>
      <p:sp>
        <p:nvSpPr>
          <p:cNvPr id="5" name="Rectangle 4"/>
          <p:cNvSpPr/>
          <p:nvPr/>
        </p:nvSpPr>
        <p:spPr>
          <a:xfrm>
            <a:off x="250843" y="3454652"/>
            <a:ext cx="8893157" cy="2893100"/>
          </a:xfrm>
          <a:prstGeom prst="rect">
            <a:avLst/>
          </a:prstGeom>
        </p:spPr>
        <p:txBody>
          <a:bodyPr wrap="square">
            <a:spAutoFit/>
          </a:bodyPr>
          <a:lstStyle/>
          <a:p>
            <a:r>
              <a:rPr lang="en-US" sz="1400" dirty="0">
                <a:latin typeface="Courier"/>
                <a:cs typeface="Courier"/>
              </a:rPr>
              <a:t>public static void </a:t>
            </a:r>
            <a:r>
              <a:rPr lang="en-US" sz="1400" dirty="0" err="1">
                <a:latin typeface="Courier"/>
                <a:cs typeface="Courier"/>
              </a:rPr>
              <a:t>displayAll</a:t>
            </a:r>
            <a:r>
              <a:rPr lang="en-US" sz="1400" dirty="0">
                <a:latin typeface="Courier"/>
                <a:cs typeface="Courier"/>
              </a:rPr>
              <a:t>(Set&lt;Person&gt; all){</a:t>
            </a:r>
          </a:p>
          <a:p>
            <a:r>
              <a:rPr lang="en-US" sz="1400" dirty="0">
                <a:latin typeface="Courier"/>
                <a:cs typeface="Courier"/>
              </a:rPr>
              <a:t>		Iterator it = </a:t>
            </a:r>
            <a:r>
              <a:rPr lang="en-US" sz="1400" dirty="0" err="1">
                <a:latin typeface="Courier"/>
                <a:cs typeface="Courier"/>
              </a:rPr>
              <a:t>all.iterator</a:t>
            </a:r>
            <a:r>
              <a:rPr lang="en-US" sz="1400" dirty="0">
                <a:latin typeface="Courier"/>
                <a:cs typeface="Courier"/>
              </a:rPr>
              <a:t>() ;</a:t>
            </a:r>
          </a:p>
          <a:p>
            <a:r>
              <a:rPr lang="pt-BR" sz="1400" dirty="0">
                <a:latin typeface="Courier"/>
                <a:cs typeface="Courier"/>
              </a:rPr>
              <a:t>		</a:t>
            </a:r>
            <a:r>
              <a:rPr lang="pt-BR" sz="1400" dirty="0" err="1">
                <a:latin typeface="Courier"/>
                <a:cs typeface="Courier"/>
              </a:rPr>
              <a:t>String</a:t>
            </a:r>
            <a:r>
              <a:rPr lang="pt-BR" sz="1400" dirty="0">
                <a:latin typeface="Courier"/>
                <a:cs typeface="Courier"/>
              </a:rPr>
              <a:t> out= "";</a:t>
            </a:r>
          </a:p>
          <a:p>
            <a:r>
              <a:rPr lang="pt-BR" sz="1400" dirty="0">
                <a:latin typeface="Courier"/>
                <a:cs typeface="Courier"/>
              </a:rPr>
              <a:t>		</a:t>
            </a:r>
            <a:r>
              <a:rPr lang="pt-BR" sz="1400" dirty="0" err="1">
                <a:latin typeface="Courier"/>
                <a:cs typeface="Courier"/>
              </a:rPr>
              <a:t>if</a:t>
            </a:r>
            <a:r>
              <a:rPr lang="pt-BR" sz="1400" dirty="0">
                <a:latin typeface="Courier"/>
                <a:cs typeface="Courier"/>
              </a:rPr>
              <a:t> (!</a:t>
            </a:r>
            <a:r>
              <a:rPr lang="pt-BR" sz="1400" dirty="0" err="1">
                <a:latin typeface="Courier"/>
                <a:cs typeface="Courier"/>
              </a:rPr>
              <a:t>all.isEmpty</a:t>
            </a:r>
            <a:r>
              <a:rPr lang="pt-BR" sz="1400" dirty="0">
                <a:latin typeface="Courier"/>
                <a:cs typeface="Courier"/>
              </a:rPr>
              <a:t>()){</a:t>
            </a:r>
          </a:p>
          <a:p>
            <a:r>
              <a:rPr lang="pt-BR" sz="1400" dirty="0">
                <a:latin typeface="Courier"/>
                <a:cs typeface="Courier"/>
              </a:rPr>
              <a:t>			</a:t>
            </a:r>
            <a:r>
              <a:rPr lang="pt-BR" sz="1400" dirty="0" err="1">
                <a:latin typeface="Courier"/>
                <a:cs typeface="Courier"/>
              </a:rPr>
              <a:t>while</a:t>
            </a:r>
            <a:r>
              <a:rPr lang="pt-BR" sz="1400" dirty="0">
                <a:latin typeface="Courier"/>
                <a:cs typeface="Courier"/>
              </a:rPr>
              <a:t>(</a:t>
            </a:r>
            <a:r>
              <a:rPr lang="pt-BR" sz="1400" dirty="0" err="1">
                <a:latin typeface="Courier"/>
                <a:cs typeface="Courier"/>
              </a:rPr>
              <a:t>it.hasNext</a:t>
            </a:r>
            <a:r>
              <a:rPr lang="pt-BR" sz="1400" dirty="0">
                <a:latin typeface="Courier"/>
                <a:cs typeface="Courier"/>
              </a:rPr>
              <a:t>()){</a:t>
            </a:r>
          </a:p>
          <a:p>
            <a:r>
              <a:rPr lang="tr-TR" sz="1400" dirty="0">
                <a:latin typeface="Courier"/>
                <a:cs typeface="Courier"/>
              </a:rPr>
              <a:t>				</a:t>
            </a:r>
            <a:r>
              <a:rPr lang="tr-TR" sz="1400" dirty="0" err="1">
                <a:latin typeface="Courier"/>
                <a:cs typeface="Courier"/>
              </a:rPr>
              <a:t>out</a:t>
            </a:r>
            <a:r>
              <a:rPr lang="tr-TR" sz="1400" dirty="0">
                <a:latin typeface="Courier"/>
                <a:cs typeface="Courier"/>
              </a:rPr>
              <a:t>+= ((</a:t>
            </a:r>
            <a:r>
              <a:rPr lang="tr-TR" sz="1400" dirty="0" err="1">
                <a:latin typeface="Courier"/>
                <a:cs typeface="Courier"/>
              </a:rPr>
              <a:t>Person</a:t>
            </a:r>
            <a:r>
              <a:rPr lang="tr-TR" sz="1400" dirty="0">
                <a:latin typeface="Courier"/>
                <a:cs typeface="Courier"/>
              </a:rPr>
              <a:t>) </a:t>
            </a:r>
            <a:r>
              <a:rPr lang="tr-TR" sz="1400" dirty="0" err="1">
                <a:latin typeface="Courier"/>
                <a:cs typeface="Courier"/>
              </a:rPr>
              <a:t>it.next</a:t>
            </a:r>
            <a:r>
              <a:rPr lang="tr-TR" sz="1400" dirty="0">
                <a:latin typeface="Courier"/>
                <a:cs typeface="Courier"/>
              </a:rPr>
              <a:t>()).</a:t>
            </a:r>
            <a:r>
              <a:rPr lang="tr-TR" sz="1400" dirty="0" err="1">
                <a:latin typeface="Courier"/>
                <a:cs typeface="Courier"/>
              </a:rPr>
              <a:t>display</a:t>
            </a:r>
            <a:r>
              <a:rPr lang="tr-TR" sz="1400" dirty="0">
                <a:latin typeface="Courier"/>
                <a:cs typeface="Courier"/>
              </a:rPr>
              <a:t>() +"\n";</a:t>
            </a:r>
          </a:p>
          <a:p>
            <a:r>
              <a:rPr lang="tr-TR" sz="1400" dirty="0">
                <a:latin typeface="Courier"/>
                <a:cs typeface="Courier"/>
              </a:rPr>
              <a:t>			}</a:t>
            </a:r>
          </a:p>
          <a:p>
            <a:r>
              <a:rPr lang="tr-TR" sz="1400" dirty="0">
                <a:latin typeface="Courier"/>
                <a:cs typeface="Courier"/>
              </a:rPr>
              <a:t>			</a:t>
            </a:r>
            <a:r>
              <a:rPr lang="tr-TR" sz="1400" dirty="0" err="1">
                <a:latin typeface="Courier"/>
                <a:cs typeface="Courier"/>
              </a:rPr>
              <a:t>JOptionPane.</a:t>
            </a:r>
            <a:r>
              <a:rPr lang="tr-TR" sz="1400" i="1" dirty="0" err="1">
                <a:latin typeface="Courier"/>
                <a:cs typeface="Courier"/>
              </a:rPr>
              <a:t>showMessageDialog</a:t>
            </a:r>
            <a:r>
              <a:rPr lang="tr-TR" sz="1400" i="1" dirty="0">
                <a:latin typeface="Courier"/>
                <a:cs typeface="Courier"/>
              </a:rPr>
              <a:t>(</a:t>
            </a:r>
            <a:r>
              <a:rPr lang="tr-TR" sz="1400" i="1" dirty="0" err="1">
                <a:latin typeface="Courier"/>
                <a:cs typeface="Courier"/>
              </a:rPr>
              <a:t>null</a:t>
            </a:r>
            <a:r>
              <a:rPr lang="tr-TR" sz="1400" i="1" dirty="0">
                <a:latin typeface="Courier"/>
                <a:cs typeface="Courier"/>
              </a:rPr>
              <a:t>, </a:t>
            </a:r>
            <a:r>
              <a:rPr lang="tr-TR" sz="1400" i="1" dirty="0" err="1">
                <a:latin typeface="Courier"/>
                <a:cs typeface="Courier"/>
              </a:rPr>
              <a:t>out</a:t>
            </a:r>
            <a:r>
              <a:rPr lang="tr-TR" sz="1400" i="1" dirty="0">
                <a:latin typeface="Courier"/>
                <a:cs typeface="Courier"/>
              </a:rPr>
              <a:t>);</a:t>
            </a:r>
          </a:p>
          <a:p>
            <a:r>
              <a:rPr lang="tr-TR" sz="1400" dirty="0">
                <a:latin typeface="Courier"/>
                <a:cs typeface="Courier"/>
              </a:rPr>
              <a:t>		}</a:t>
            </a:r>
          </a:p>
          <a:p>
            <a:r>
              <a:rPr lang="tr-TR" sz="1400" dirty="0">
                <a:latin typeface="Courier"/>
                <a:cs typeface="Courier"/>
              </a:rPr>
              <a:t>		else </a:t>
            </a:r>
            <a:r>
              <a:rPr lang="tr-TR" sz="1400" dirty="0" err="1">
                <a:latin typeface="Courier"/>
                <a:cs typeface="Courier"/>
              </a:rPr>
              <a:t>JOptionPane.</a:t>
            </a:r>
            <a:r>
              <a:rPr lang="tr-TR" sz="1400" i="1" dirty="0" err="1">
                <a:latin typeface="Courier"/>
                <a:cs typeface="Courier"/>
              </a:rPr>
              <a:t>showMessageDialog</a:t>
            </a:r>
            <a:r>
              <a:rPr lang="tr-TR" sz="1400" i="1" dirty="0">
                <a:latin typeface="Courier"/>
                <a:cs typeface="Courier"/>
              </a:rPr>
              <a:t>(</a:t>
            </a:r>
            <a:r>
              <a:rPr lang="tr-TR" sz="1400" i="1" dirty="0" err="1">
                <a:latin typeface="Courier"/>
                <a:cs typeface="Courier"/>
              </a:rPr>
              <a:t>null</a:t>
            </a:r>
            <a:r>
              <a:rPr lang="tr-TR" sz="1400" i="1" dirty="0">
                <a:latin typeface="Courier"/>
                <a:cs typeface="Courier"/>
              </a:rPr>
              <a:t>, "</a:t>
            </a:r>
            <a:r>
              <a:rPr lang="tr-TR" sz="1400" i="1" dirty="0" err="1">
                <a:latin typeface="Courier"/>
                <a:cs typeface="Courier"/>
              </a:rPr>
              <a:t>The</a:t>
            </a:r>
            <a:r>
              <a:rPr lang="tr-TR" sz="1400" i="1" dirty="0">
                <a:latin typeface="Courier"/>
                <a:cs typeface="Courier"/>
              </a:rPr>
              <a:t> </a:t>
            </a:r>
            <a:r>
              <a:rPr lang="tr-TR" sz="1400" i="1" dirty="0" err="1">
                <a:latin typeface="Courier"/>
                <a:cs typeface="Courier"/>
              </a:rPr>
              <a:t>list</a:t>
            </a:r>
            <a:r>
              <a:rPr lang="tr-TR" sz="1400" i="1" dirty="0">
                <a:latin typeface="Courier"/>
                <a:cs typeface="Courier"/>
              </a:rPr>
              <a:t> is </a:t>
            </a:r>
            <a:r>
              <a:rPr lang="tr-TR" sz="1400" i="1" dirty="0" err="1">
                <a:latin typeface="Courier"/>
                <a:cs typeface="Courier"/>
              </a:rPr>
              <a:t>empty</a:t>
            </a:r>
            <a:r>
              <a:rPr lang="tr-TR" sz="1400" i="1" dirty="0">
                <a:latin typeface="Courier"/>
                <a:cs typeface="Courier"/>
              </a:rPr>
              <a:t>.");</a:t>
            </a:r>
          </a:p>
          <a:p>
            <a:r>
              <a:rPr lang="tr-TR" sz="1400" dirty="0">
                <a:latin typeface="Courier"/>
                <a:cs typeface="Courier"/>
              </a:rPr>
              <a:t>	}</a:t>
            </a:r>
          </a:p>
          <a:p>
            <a:endParaRPr lang="tr-TR" sz="1400" dirty="0">
              <a:latin typeface="Courier"/>
              <a:cs typeface="Courier"/>
            </a:endParaRPr>
          </a:p>
          <a:p>
            <a:r>
              <a:rPr lang="tr-TR" sz="1400" dirty="0">
                <a:latin typeface="Courier"/>
                <a:cs typeface="Courier"/>
              </a:rPr>
              <a:t>}</a:t>
            </a:r>
            <a:endParaRPr lang="en-US" sz="1400" dirty="0">
              <a:latin typeface="Courier"/>
              <a:cs typeface="Courier"/>
            </a:endParaRPr>
          </a:p>
        </p:txBody>
      </p:sp>
    </p:spTree>
    <p:extLst>
      <p:ext uri="{BB962C8B-B14F-4D97-AF65-F5344CB8AC3E}">
        <p14:creationId xmlns:p14="http://schemas.microsoft.com/office/powerpoint/2010/main" val="1684806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Cloneable</a:t>
            </a:r>
            <a:r>
              <a:rPr lang="en-US" cap="none" dirty="0" smtClean="0">
                <a:latin typeface="Arial" charset="0"/>
                <a:ea typeface="Arial" charset="0"/>
                <a:cs typeface="Arial" charset="0"/>
              </a:rPr>
              <a:t> Interface</a:t>
            </a:r>
            <a:endParaRPr lang="en-US" dirty="0">
              <a:latin typeface="Arial" charset="0"/>
              <a:ea typeface="Arial" charset="0"/>
              <a:cs typeface="Arial" charset="0"/>
            </a:endParaRPr>
          </a:p>
        </p:txBody>
      </p:sp>
      <p:sp>
        <p:nvSpPr>
          <p:cNvPr id="5" name="TextBox 4"/>
          <p:cNvSpPr txBox="1"/>
          <p:nvPr/>
        </p:nvSpPr>
        <p:spPr>
          <a:xfrm>
            <a:off x="209005" y="1985067"/>
            <a:ext cx="8558180" cy="4832092"/>
          </a:xfrm>
          <a:prstGeom prst="rect">
            <a:avLst/>
          </a:prstGeom>
          <a:noFill/>
        </p:spPr>
        <p:txBody>
          <a:bodyPr wrap="square" rtlCol="0">
            <a:spAutoFit/>
          </a:bodyPr>
          <a:lstStyle/>
          <a:p>
            <a:r>
              <a:rPr lang="en-US" sz="1400" dirty="0" smtClean="0">
                <a:latin typeface="Courier"/>
                <a:cs typeface="Courier"/>
              </a:rPr>
              <a:t> public </a:t>
            </a:r>
            <a:r>
              <a:rPr lang="en-US" sz="1400" dirty="0">
                <a:latin typeface="Courier"/>
                <a:cs typeface="Courier"/>
              </a:rPr>
              <a:t>class </a:t>
            </a:r>
            <a:r>
              <a:rPr lang="en-US" sz="1400" dirty="0" err="1">
                <a:latin typeface="Courier"/>
                <a:cs typeface="Courier"/>
              </a:rPr>
              <a:t>GenericNode</a:t>
            </a:r>
            <a:r>
              <a:rPr lang="en-US" sz="1400" dirty="0">
                <a:latin typeface="Courier"/>
                <a:cs typeface="Courier"/>
              </a:rPr>
              <a:t>&lt;E&gt; implements </a:t>
            </a:r>
            <a:r>
              <a:rPr lang="en-US" sz="1400" dirty="0" err="1">
                <a:latin typeface="Courier"/>
                <a:cs typeface="Courier"/>
              </a:rPr>
              <a:t>Cloneable</a:t>
            </a:r>
            <a:r>
              <a:rPr lang="en-US" sz="1400" dirty="0">
                <a:latin typeface="Courier"/>
                <a:cs typeface="Courier"/>
              </a:rPr>
              <a:t>{</a:t>
            </a:r>
          </a:p>
          <a:p>
            <a:r>
              <a:rPr lang="nl-NL" sz="1400" dirty="0">
                <a:latin typeface="Courier"/>
                <a:cs typeface="Courier"/>
              </a:rPr>
              <a:t>	E data; </a:t>
            </a:r>
          </a:p>
          <a:p>
            <a:r>
              <a:rPr lang="nl-NL" sz="1400" dirty="0">
                <a:latin typeface="Courier"/>
                <a:cs typeface="Courier"/>
              </a:rPr>
              <a:t>	</a:t>
            </a:r>
            <a:r>
              <a:rPr lang="nl-NL" sz="1400" dirty="0" err="1">
                <a:latin typeface="Courier"/>
                <a:cs typeface="Courier"/>
              </a:rPr>
              <a:t>GenericNode</a:t>
            </a:r>
            <a:r>
              <a:rPr lang="nl-NL" sz="1400" dirty="0">
                <a:latin typeface="Courier"/>
                <a:cs typeface="Courier"/>
              </a:rPr>
              <a:t>&lt;E&gt; next; </a:t>
            </a: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 (E data , </a:t>
            </a:r>
            <a:r>
              <a:rPr lang="nl-NL" sz="1400" dirty="0" err="1">
                <a:latin typeface="Courier"/>
                <a:cs typeface="Courier"/>
              </a:rPr>
              <a:t>GenericNode</a:t>
            </a:r>
            <a:r>
              <a:rPr lang="nl-NL" sz="1400" dirty="0">
                <a:latin typeface="Courier"/>
                <a:cs typeface="Courier"/>
              </a:rPr>
              <a:t>&lt;E&gt; next)</a:t>
            </a:r>
            <a:r>
              <a:rPr lang="nl-NL" sz="1400" dirty="0" smtClean="0">
                <a:latin typeface="Courier"/>
                <a:cs typeface="Courier"/>
              </a:rPr>
              <a:t>{  </a:t>
            </a:r>
          </a:p>
          <a:p>
            <a:r>
              <a:rPr lang="nl-NL" sz="1400" dirty="0">
                <a:latin typeface="Courier"/>
                <a:cs typeface="Courier"/>
              </a:rPr>
              <a:t>	</a:t>
            </a:r>
            <a:r>
              <a:rPr lang="nl-NL" sz="1400" dirty="0" smtClean="0">
                <a:latin typeface="Courier"/>
                <a:cs typeface="Courier"/>
              </a:rPr>
              <a:t>	</a:t>
            </a:r>
            <a:r>
              <a:rPr lang="nl-NL" sz="1400" dirty="0" err="1" smtClean="0">
                <a:latin typeface="Courier"/>
                <a:cs typeface="Courier"/>
              </a:rPr>
              <a:t>this.data</a:t>
            </a:r>
            <a:r>
              <a:rPr lang="nl-NL" sz="1400" dirty="0" smtClean="0">
                <a:latin typeface="Courier"/>
                <a:cs typeface="Courier"/>
              </a:rPr>
              <a:t> </a:t>
            </a:r>
            <a:r>
              <a:rPr lang="nl-NL" sz="1400" dirty="0">
                <a:latin typeface="Courier"/>
                <a:cs typeface="Courier"/>
              </a:rPr>
              <a:t>= data</a:t>
            </a:r>
            <a:r>
              <a:rPr lang="nl-NL" sz="1400" dirty="0" smtClean="0">
                <a:latin typeface="Courier"/>
                <a:cs typeface="Courier"/>
              </a:rPr>
              <a:t>;      </a:t>
            </a:r>
          </a:p>
          <a:p>
            <a:r>
              <a:rPr lang="nl-NL" sz="1400" dirty="0">
                <a:latin typeface="Courier"/>
                <a:cs typeface="Courier"/>
              </a:rPr>
              <a:t>	</a:t>
            </a:r>
            <a:r>
              <a:rPr lang="nl-NL" sz="1400" dirty="0" smtClean="0">
                <a:latin typeface="Courier"/>
                <a:cs typeface="Courier"/>
              </a:rPr>
              <a:t>	</a:t>
            </a:r>
            <a:r>
              <a:rPr lang="nl-NL" sz="1400" dirty="0" err="1" smtClean="0">
                <a:latin typeface="Courier"/>
                <a:cs typeface="Courier"/>
              </a:rPr>
              <a:t>this.next</a:t>
            </a:r>
            <a:r>
              <a:rPr lang="nl-NL" sz="1400" dirty="0" smtClean="0">
                <a:latin typeface="Courier"/>
                <a:cs typeface="Courier"/>
              </a:rPr>
              <a:t> </a:t>
            </a:r>
            <a:r>
              <a:rPr lang="nl-NL" sz="1400" dirty="0">
                <a:latin typeface="Courier"/>
                <a:cs typeface="Courier"/>
              </a:rPr>
              <a:t>= </a:t>
            </a:r>
            <a:r>
              <a:rPr lang="nl-NL" sz="1400" dirty="0" smtClean="0">
                <a:latin typeface="Courier"/>
                <a:cs typeface="Courier"/>
              </a:rPr>
              <a:t>next;</a:t>
            </a:r>
          </a:p>
          <a:p>
            <a:r>
              <a:rPr lang="nl-NL" sz="1400" dirty="0">
                <a:latin typeface="Courier"/>
                <a:cs typeface="Courier"/>
              </a:rPr>
              <a:t>	</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a:t>
            </a:r>
            <a:r>
              <a:rPr lang="nl-NL" sz="1400" dirty="0" err="1">
                <a:latin typeface="Courier"/>
                <a:cs typeface="Courier"/>
              </a:rPr>
              <a:t>void</a:t>
            </a:r>
            <a:r>
              <a:rPr lang="nl-NL" sz="1400" dirty="0">
                <a:latin typeface="Courier"/>
                <a:cs typeface="Courier"/>
              </a:rPr>
              <a:t> </a:t>
            </a:r>
            <a:r>
              <a:rPr lang="nl-NL" sz="1400" dirty="0" err="1">
                <a:latin typeface="Courier"/>
                <a:cs typeface="Courier"/>
              </a:rPr>
              <a:t>setNext</a:t>
            </a:r>
            <a:r>
              <a:rPr lang="nl-NL" sz="1400" dirty="0">
                <a:latin typeface="Courier"/>
                <a:cs typeface="Courier"/>
              </a:rPr>
              <a:t>(</a:t>
            </a:r>
            <a:r>
              <a:rPr lang="nl-NL" sz="1400" dirty="0" err="1">
                <a:latin typeface="Courier"/>
                <a:cs typeface="Courier"/>
              </a:rPr>
              <a:t>GenericNode</a:t>
            </a:r>
            <a:r>
              <a:rPr lang="nl-NL" sz="1400" dirty="0">
                <a:latin typeface="Courier"/>
                <a:cs typeface="Courier"/>
              </a:rPr>
              <a:t>&lt;E&gt; next)</a:t>
            </a:r>
            <a:r>
              <a:rPr lang="nl-NL" sz="1400" dirty="0" smtClean="0">
                <a:latin typeface="Courier"/>
                <a:cs typeface="Courier"/>
              </a:rPr>
              <a:t>{ </a:t>
            </a:r>
            <a:r>
              <a:rPr lang="nl-NL" sz="1400" dirty="0" err="1" smtClean="0">
                <a:latin typeface="Courier"/>
                <a:cs typeface="Courier"/>
              </a:rPr>
              <a:t>this.next</a:t>
            </a:r>
            <a:r>
              <a:rPr lang="nl-NL" sz="1400" dirty="0" smtClean="0">
                <a:latin typeface="Courier"/>
                <a:cs typeface="Courier"/>
              </a:rPr>
              <a:t> </a:t>
            </a:r>
            <a:r>
              <a:rPr lang="nl-NL" sz="1400" dirty="0">
                <a:latin typeface="Courier"/>
                <a:cs typeface="Courier"/>
              </a:rPr>
              <a:t>= next</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E </a:t>
            </a:r>
            <a:r>
              <a:rPr lang="nl-NL" sz="1400" dirty="0" err="1">
                <a:latin typeface="Courier"/>
                <a:cs typeface="Courier"/>
              </a:rPr>
              <a:t>getData</a:t>
            </a:r>
            <a:r>
              <a:rPr lang="nl-NL" sz="1400" dirty="0">
                <a:latin typeface="Courier"/>
                <a:cs typeface="Courier"/>
              </a:rPr>
              <a:t>(){ return data; </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a:t>
            </a:r>
            <a:r>
              <a:rPr lang="nl-NL" sz="1400" dirty="0" err="1">
                <a:latin typeface="Courier"/>
                <a:cs typeface="Courier"/>
              </a:rPr>
              <a:t>boolean</a:t>
            </a:r>
            <a:r>
              <a:rPr lang="nl-NL" sz="1400" dirty="0">
                <a:latin typeface="Courier"/>
                <a:cs typeface="Courier"/>
              </a:rPr>
              <a:t> </a:t>
            </a:r>
            <a:r>
              <a:rPr lang="nl-NL" sz="1400" dirty="0" err="1">
                <a:latin typeface="Courier"/>
                <a:cs typeface="Courier"/>
              </a:rPr>
              <a:t>hasNext</a:t>
            </a:r>
            <a:r>
              <a:rPr lang="nl-NL" sz="1400" dirty="0">
                <a:latin typeface="Courier"/>
                <a:cs typeface="Courier"/>
              </a:rPr>
              <a:t>() { return (next!=</a:t>
            </a:r>
            <a:r>
              <a:rPr lang="nl-NL" sz="1400" dirty="0" err="1">
                <a:latin typeface="Courier"/>
                <a:cs typeface="Courier"/>
              </a:rPr>
              <a:t>null</a:t>
            </a:r>
            <a:r>
              <a:rPr lang="nl-NL" sz="1400" dirty="0">
                <a:latin typeface="Courier"/>
                <a:cs typeface="Courier"/>
              </a:rPr>
              <a:t>)?</a:t>
            </a:r>
            <a:r>
              <a:rPr lang="nl-NL" sz="1400" dirty="0" err="1">
                <a:latin typeface="Courier"/>
                <a:cs typeface="Courier"/>
              </a:rPr>
              <a:t>true:false</a:t>
            </a:r>
            <a:r>
              <a:rPr lang="nl-NL" sz="1400" dirty="0">
                <a:latin typeface="Courier"/>
                <a:cs typeface="Courier"/>
              </a:rPr>
              <a:t>; </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&lt;E&gt; </a:t>
            </a:r>
            <a:r>
              <a:rPr lang="nl-NL" sz="1400" dirty="0" err="1">
                <a:latin typeface="Courier"/>
                <a:cs typeface="Courier"/>
              </a:rPr>
              <a:t>getNext</a:t>
            </a:r>
            <a:r>
              <a:rPr lang="nl-NL" sz="1400" dirty="0">
                <a:latin typeface="Courier"/>
                <a:cs typeface="Courier"/>
              </a:rPr>
              <a:t>() { return next; </a:t>
            </a:r>
            <a:r>
              <a:rPr lang="nl-NL" sz="1400" dirty="0" smtClean="0">
                <a:latin typeface="Courier"/>
                <a:cs typeface="Courier"/>
              </a:rPr>
              <a:t>}</a:t>
            </a:r>
            <a:endParaRPr lang="nl-NL" sz="1400" dirty="0">
              <a:latin typeface="Courier"/>
              <a:cs typeface="Courier"/>
            </a:endParaRPr>
          </a:p>
          <a:p>
            <a:r>
              <a:rPr lang="nl-NL" sz="1400" dirty="0">
                <a:latin typeface="Courier"/>
                <a:cs typeface="Courier"/>
              </a:rPr>
              <a:t>	public </a:t>
            </a:r>
            <a:r>
              <a:rPr lang="nl-NL" sz="1400" dirty="0" err="1">
                <a:latin typeface="Courier"/>
                <a:cs typeface="Courier"/>
              </a:rPr>
              <a:t>GenericNode</a:t>
            </a:r>
            <a:r>
              <a:rPr lang="nl-NL" sz="1400" dirty="0">
                <a:latin typeface="Courier"/>
                <a:cs typeface="Courier"/>
              </a:rPr>
              <a:t>&lt;E&gt; </a:t>
            </a:r>
            <a:r>
              <a:rPr lang="nl-NL" sz="1400" dirty="0" err="1">
                <a:latin typeface="Courier"/>
                <a:cs typeface="Courier"/>
              </a:rPr>
              <a:t>clone</a:t>
            </a:r>
            <a:r>
              <a:rPr lang="nl-NL" sz="1400" dirty="0">
                <a:latin typeface="Courier"/>
                <a:cs typeface="Courier"/>
              </a:rPr>
              <a:t>(){</a:t>
            </a:r>
          </a:p>
          <a:p>
            <a:r>
              <a:rPr lang="nl-NL" sz="1400" dirty="0">
                <a:latin typeface="Courier"/>
                <a:cs typeface="Courier"/>
              </a:rPr>
              <a:t>	</a:t>
            </a:r>
            <a:r>
              <a:rPr lang="nl-NL" sz="1400" dirty="0" smtClean="0">
                <a:latin typeface="Courier"/>
                <a:cs typeface="Courier"/>
              </a:rPr>
              <a:t>	</a:t>
            </a:r>
            <a:r>
              <a:rPr lang="nl-NL" sz="1400" dirty="0" err="1" smtClean="0">
                <a:latin typeface="Courier"/>
                <a:cs typeface="Courier"/>
              </a:rPr>
              <a:t>GenericNode</a:t>
            </a:r>
            <a:r>
              <a:rPr lang="nl-NL" sz="1400" dirty="0">
                <a:latin typeface="Courier"/>
                <a:cs typeface="Courier"/>
              </a:rPr>
              <a:t>&lt;E&gt; </a:t>
            </a:r>
            <a:r>
              <a:rPr lang="nl-NL" sz="1400" dirty="0" err="1">
                <a:latin typeface="Courier"/>
                <a:cs typeface="Courier"/>
              </a:rPr>
              <a:t>answer</a:t>
            </a:r>
            <a:r>
              <a:rPr lang="nl-NL" sz="1400" dirty="0">
                <a:latin typeface="Courier"/>
                <a:cs typeface="Courier"/>
              </a:rPr>
              <a:t>; </a:t>
            </a:r>
          </a:p>
          <a:p>
            <a:r>
              <a:rPr lang="en-US" sz="1400" dirty="0">
                <a:latin typeface="Courier"/>
                <a:cs typeface="Courier"/>
              </a:rPr>
              <a:t>		try {</a:t>
            </a:r>
          </a:p>
          <a:p>
            <a:r>
              <a:rPr lang="en-US" sz="1400" dirty="0">
                <a:latin typeface="Courier"/>
                <a:cs typeface="Courier"/>
              </a:rPr>
              <a:t>			answer = (</a:t>
            </a:r>
            <a:r>
              <a:rPr lang="en-US" sz="1400" dirty="0" err="1">
                <a:latin typeface="Courier"/>
                <a:cs typeface="Courier"/>
              </a:rPr>
              <a:t>GenericNode</a:t>
            </a:r>
            <a:r>
              <a:rPr lang="en-US" sz="1400" dirty="0">
                <a:latin typeface="Courier"/>
                <a:cs typeface="Courier"/>
              </a:rPr>
              <a:t>&lt;E&gt;) </a:t>
            </a:r>
            <a:r>
              <a:rPr lang="en-US" sz="1400" dirty="0" err="1">
                <a:latin typeface="Courier"/>
                <a:cs typeface="Courier"/>
              </a:rPr>
              <a:t>super.clone</a:t>
            </a:r>
            <a:r>
              <a:rPr lang="en-US" sz="1400" dirty="0">
                <a:latin typeface="Courier"/>
                <a:cs typeface="Courier"/>
              </a:rPr>
              <a:t>();</a:t>
            </a:r>
          </a:p>
          <a:p>
            <a:r>
              <a:rPr lang="en-US" sz="1400" dirty="0">
                <a:latin typeface="Courier"/>
                <a:cs typeface="Courier"/>
              </a:rPr>
              <a:t>		} catch (</a:t>
            </a:r>
            <a:r>
              <a:rPr lang="en-US" sz="1400" dirty="0" err="1">
                <a:latin typeface="Courier"/>
                <a:cs typeface="Courier"/>
              </a:rPr>
              <a:t>CloneNotSupportedException</a:t>
            </a:r>
            <a:r>
              <a:rPr lang="en-US" sz="1400" dirty="0">
                <a:latin typeface="Courier"/>
                <a:cs typeface="Courier"/>
              </a:rPr>
              <a:t> e) </a:t>
            </a:r>
            <a:r>
              <a:rPr lang="en-US" sz="1400" dirty="0" smtClean="0">
                <a:latin typeface="Courier"/>
                <a:cs typeface="Courier"/>
              </a:rPr>
              <a:t>{</a:t>
            </a:r>
          </a:p>
          <a:p>
            <a:r>
              <a:rPr lang="en-US" sz="1400" dirty="0" smtClean="0">
                <a:latin typeface="Courier"/>
                <a:cs typeface="Courier"/>
              </a:rPr>
              <a:t>						 throw new </a:t>
            </a:r>
            <a:r>
              <a:rPr lang="en-US" sz="1400" dirty="0" err="1" smtClean="0">
                <a:latin typeface="Courier"/>
                <a:cs typeface="Courier"/>
              </a:rPr>
              <a:t>RuntimeException</a:t>
            </a:r>
            <a:r>
              <a:rPr lang="en-US" sz="1400" dirty="0" smtClean="0">
                <a:latin typeface="Courier"/>
                <a:cs typeface="Courier"/>
              </a:rPr>
              <a:t>(</a:t>
            </a:r>
          </a:p>
          <a:p>
            <a:r>
              <a:rPr lang="en-US" sz="1400" dirty="0">
                <a:latin typeface="Courier"/>
                <a:cs typeface="Courier"/>
              </a:rPr>
              <a:t>	</a:t>
            </a:r>
            <a:r>
              <a:rPr lang="en-US" sz="1400" dirty="0" smtClean="0">
                <a:latin typeface="Courier"/>
                <a:cs typeface="Courier"/>
              </a:rPr>
              <a:t>						"</a:t>
            </a:r>
            <a:r>
              <a:rPr lang="en-US" sz="1400" dirty="0">
                <a:latin typeface="Courier"/>
                <a:cs typeface="Courier"/>
              </a:rPr>
              <a:t>This class does not implement </a:t>
            </a:r>
            <a:r>
              <a:rPr lang="en-US" sz="1400" dirty="0" err="1">
                <a:latin typeface="Courier"/>
                <a:cs typeface="Courier"/>
              </a:rPr>
              <a:t>Cloneable</a:t>
            </a:r>
            <a:r>
              <a:rPr lang="en-US" sz="1400" dirty="0">
                <a:latin typeface="Courier"/>
                <a:cs typeface="Courier"/>
              </a:rPr>
              <a:t>");</a:t>
            </a:r>
          </a:p>
          <a:p>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r>
              <a:rPr lang="en-US" sz="1400" dirty="0">
                <a:latin typeface="Courier"/>
                <a:cs typeface="Courier"/>
              </a:rPr>
              <a:t>		return answer</a:t>
            </a:r>
            <a:r>
              <a:rPr lang="en-US" sz="1400" dirty="0" smtClean="0">
                <a:latin typeface="Courier"/>
                <a:cs typeface="Courier"/>
              </a:rPr>
              <a:t>;</a:t>
            </a:r>
            <a:r>
              <a:rPr lang="en-US" sz="1400" dirty="0">
                <a:latin typeface="Courier"/>
                <a:cs typeface="Courier"/>
              </a:rPr>
              <a:t>	</a:t>
            </a:r>
          </a:p>
          <a:p>
            <a:r>
              <a:rPr lang="en-US" sz="1400" dirty="0">
                <a:latin typeface="Courier"/>
                <a:cs typeface="Courier"/>
              </a:rPr>
              <a:t>	</a:t>
            </a:r>
            <a:r>
              <a:rPr lang="en-US" sz="1400" dirty="0" smtClean="0">
                <a:latin typeface="Courier"/>
                <a:cs typeface="Courier"/>
              </a:rPr>
              <a:t>}</a:t>
            </a:r>
            <a:endParaRPr lang="en-US" sz="1400" dirty="0">
              <a:latin typeface="Courier"/>
              <a:cs typeface="Courier"/>
            </a:endParaRPr>
          </a:p>
          <a:p>
            <a:r>
              <a:rPr lang="en-US" sz="1400" dirty="0" smtClean="0">
                <a:latin typeface="Courier"/>
                <a:cs typeface="Courier"/>
              </a:rPr>
              <a:t> }</a:t>
            </a:r>
            <a:endParaRPr lang="en-US" sz="1400" dirty="0">
              <a:latin typeface="Courier"/>
              <a:cs typeface="Courier"/>
            </a:endParaRPr>
          </a:p>
        </p:txBody>
      </p:sp>
      <p:sp>
        <p:nvSpPr>
          <p:cNvPr id="6" name="TextBox 5"/>
          <p:cNvSpPr txBox="1"/>
          <p:nvPr/>
        </p:nvSpPr>
        <p:spPr>
          <a:xfrm>
            <a:off x="273315" y="1663960"/>
            <a:ext cx="4325561" cy="369332"/>
          </a:xfrm>
          <a:prstGeom prst="rect">
            <a:avLst/>
          </a:prstGeom>
          <a:noFill/>
        </p:spPr>
        <p:txBody>
          <a:bodyPr wrap="none" rtlCol="0">
            <a:spAutoFit/>
          </a:bodyPr>
          <a:lstStyle/>
          <a:p>
            <a:r>
              <a:rPr lang="en-US" dirty="0" smtClean="0"/>
              <a:t>Clone is a shallow copy of an object. </a:t>
            </a:r>
            <a:endParaRPr lang="en-US" dirty="0"/>
          </a:p>
        </p:txBody>
      </p:sp>
    </p:spTree>
    <p:extLst>
      <p:ext uri="{BB962C8B-B14F-4D97-AF65-F5344CB8AC3E}">
        <p14:creationId xmlns:p14="http://schemas.microsoft.com/office/powerpoint/2010/main" val="1969867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cap="none" dirty="0" smtClean="0">
                <a:latin typeface="Arial" charset="0"/>
                <a:ea typeface="Arial" charset="0"/>
                <a:cs typeface="Arial" charset="0"/>
              </a:rPr>
              <a:t>Lab 5 (Generic Programming)</a:t>
            </a:r>
            <a:endParaRPr lang="en-US" dirty="0">
              <a:latin typeface="Arial" charset="0"/>
              <a:ea typeface="Arial" charset="0"/>
              <a:cs typeface="Arial" charset="0"/>
            </a:endParaRPr>
          </a:p>
        </p:txBody>
      </p:sp>
      <p:sp>
        <p:nvSpPr>
          <p:cNvPr id="5" name="Rectangle 4"/>
          <p:cNvSpPr/>
          <p:nvPr/>
        </p:nvSpPr>
        <p:spPr>
          <a:xfrm>
            <a:off x="117231" y="1689869"/>
            <a:ext cx="9214338" cy="2246769"/>
          </a:xfrm>
          <a:prstGeom prst="rect">
            <a:avLst/>
          </a:prstGeom>
        </p:spPr>
        <p:txBody>
          <a:bodyPr wrap="square">
            <a:spAutoFit/>
          </a:bodyPr>
          <a:lstStyle/>
          <a:p>
            <a:r>
              <a:rPr lang="en-US" sz="1400" dirty="0"/>
              <a:t>/*</a:t>
            </a:r>
          </a:p>
          <a:p>
            <a:r>
              <a:rPr lang="en-US" sz="1400" dirty="0"/>
              <a:t> * a) Create a generic java class called "</a:t>
            </a:r>
            <a:r>
              <a:rPr lang="en-US" sz="1400" dirty="0" err="1"/>
              <a:t>Combination.java</a:t>
            </a:r>
            <a:r>
              <a:rPr lang="en-US" sz="1400" dirty="0"/>
              <a:t>" and write method "</a:t>
            </a:r>
            <a:r>
              <a:rPr lang="en-US" sz="1400" dirty="0" err="1"/>
              <a:t>getPermutation</a:t>
            </a:r>
            <a:r>
              <a:rPr lang="en-US" sz="1400" dirty="0"/>
              <a:t>" that produces </a:t>
            </a:r>
          </a:p>
          <a:p>
            <a:r>
              <a:rPr lang="en-US" sz="1400" dirty="0"/>
              <a:t> * a list containing all the ordered combinations (i.e., permutations) of two input vectors of generic types, </a:t>
            </a:r>
          </a:p>
          <a:p>
            <a:r>
              <a:rPr lang="en-US" sz="1400" dirty="0"/>
              <a:t> * using the </a:t>
            </a:r>
            <a:r>
              <a:rPr lang="en-US" sz="1400" dirty="0" err="1"/>
              <a:t>Pair.java</a:t>
            </a:r>
            <a:r>
              <a:rPr lang="en-US" sz="1400" dirty="0"/>
              <a:t> class.</a:t>
            </a:r>
          </a:p>
          <a:p>
            <a:r>
              <a:rPr lang="en-US" sz="1400" dirty="0"/>
              <a:t> * b) Display all the produced permutations using a display method in </a:t>
            </a:r>
            <a:r>
              <a:rPr lang="en-US" sz="1400" dirty="0" err="1"/>
              <a:t>Combination.java</a:t>
            </a:r>
            <a:r>
              <a:rPr lang="en-US" sz="1400" dirty="0"/>
              <a:t> class. The display </a:t>
            </a:r>
          </a:p>
          <a:p>
            <a:r>
              <a:rPr lang="en-US" sz="1400" dirty="0"/>
              <a:t> * method prints every pair (</a:t>
            </a:r>
            <a:r>
              <a:rPr lang="en-US" sz="1400" dirty="0" err="1"/>
              <a:t>a,b</a:t>
            </a:r>
            <a:r>
              <a:rPr lang="en-US" sz="1400" dirty="0"/>
              <a:t>) in the format &lt;</a:t>
            </a:r>
            <a:r>
              <a:rPr lang="en-US" sz="1400" dirty="0" err="1"/>
              <a:t>a,b</a:t>
            </a:r>
            <a:r>
              <a:rPr lang="en-US" sz="1400" dirty="0"/>
              <a:t>&gt;. Use Iterator to perform loop operation.</a:t>
            </a:r>
          </a:p>
          <a:p>
            <a:r>
              <a:rPr lang="en-US" sz="1400" dirty="0"/>
              <a:t> * Test these two methods using vectors v1 and v2 in </a:t>
            </a:r>
            <a:r>
              <a:rPr lang="en-US" sz="1400" dirty="0" err="1" smtClean="0"/>
              <a:t>ActivityApplication.java</a:t>
            </a:r>
            <a:r>
              <a:rPr lang="en-US" sz="1400" dirty="0"/>
              <a:t>.</a:t>
            </a:r>
          </a:p>
          <a:p>
            <a:r>
              <a:rPr lang="en-US" sz="1400" dirty="0"/>
              <a:t> * </a:t>
            </a:r>
          </a:p>
          <a:p>
            <a:r>
              <a:rPr lang="en-US" sz="1400" dirty="0"/>
              <a:t> * hint: You can use </a:t>
            </a:r>
            <a:r>
              <a:rPr lang="en-US" sz="1400" dirty="0" err="1"/>
              <a:t>DotProduct.java</a:t>
            </a:r>
            <a:r>
              <a:rPr lang="en-US" sz="1400" dirty="0"/>
              <a:t> as extra help to complete this activity.</a:t>
            </a:r>
          </a:p>
          <a:p>
            <a:r>
              <a:rPr lang="en-US" sz="1400" dirty="0"/>
              <a:t> */</a:t>
            </a:r>
          </a:p>
        </p:txBody>
      </p:sp>
    </p:spTree>
    <p:extLst>
      <p:ext uri="{BB962C8B-B14F-4D97-AF65-F5344CB8AC3E}">
        <p14:creationId xmlns:p14="http://schemas.microsoft.com/office/powerpoint/2010/main" val="19526492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References</a:t>
            </a:r>
            <a:endParaRPr lang="en-US" dirty="0">
              <a:latin typeface="Arial" charset="0"/>
              <a:ea typeface="Arial" charset="0"/>
              <a:cs typeface="Arial" charset="0"/>
            </a:endParaRPr>
          </a:p>
        </p:txBody>
      </p:sp>
      <p:sp>
        <p:nvSpPr>
          <p:cNvPr id="6" name="Content Placeholder 5"/>
          <p:cNvSpPr>
            <a:spLocks noGrp="1"/>
          </p:cNvSpPr>
          <p:nvPr>
            <p:ph idx="1"/>
          </p:nvPr>
        </p:nvSpPr>
        <p:spPr/>
        <p:txBody>
          <a:bodyPr/>
          <a:lstStyle/>
          <a:p>
            <a:r>
              <a:rPr lang="en-US" dirty="0" smtClean="0"/>
              <a:t>TEXTBOOK</a:t>
            </a:r>
          </a:p>
          <a:p>
            <a:r>
              <a:rPr lang="en-US" dirty="0">
                <a:hlinkClick r:id="rId2"/>
              </a:rPr>
              <a:t>https://www.cs.auckland.ac.nz/software/AlgAnim/</a:t>
            </a:r>
            <a:r>
              <a:rPr lang="en-US" dirty="0" smtClean="0">
                <a:hlinkClick r:id="rId2"/>
              </a:rPr>
              <a:t>red_black.html</a:t>
            </a:r>
            <a:endParaRPr lang="en-US" dirty="0" smtClean="0"/>
          </a:p>
          <a:p>
            <a:r>
              <a:rPr lang="en-US" dirty="0">
                <a:hlinkClick r:id="rId3"/>
              </a:rPr>
              <a:t>https://www.cs.usfca.edu/~galles/visualization/</a:t>
            </a:r>
            <a:r>
              <a:rPr lang="en-US" dirty="0" smtClean="0">
                <a:hlinkClick r:id="rId3"/>
              </a:rPr>
              <a:t>RedBlack.html</a:t>
            </a:r>
            <a:endParaRPr lang="en-US" dirty="0" smtClean="0"/>
          </a:p>
          <a:p>
            <a:r>
              <a:rPr lang="en-US" dirty="0">
                <a:hlinkClick r:id="rId4"/>
              </a:rPr>
              <a:t>https://docs.oracle.com/javase/7/docs</a:t>
            </a:r>
            <a:r>
              <a:rPr lang="en-US" dirty="0" smtClean="0">
                <a:hlinkClick r:id="rId4"/>
              </a:rPr>
              <a:t>/</a:t>
            </a:r>
            <a:endParaRPr lang="en-US" dirty="0" smtClean="0"/>
          </a:p>
          <a:p>
            <a:endParaRPr lang="en-US" dirty="0" smtClean="0"/>
          </a:p>
          <a:p>
            <a:endParaRPr lang="en-US" dirty="0"/>
          </a:p>
        </p:txBody>
      </p:sp>
    </p:spTree>
    <p:extLst>
      <p:ext uri="{BB962C8B-B14F-4D97-AF65-F5344CB8AC3E}">
        <p14:creationId xmlns:p14="http://schemas.microsoft.com/office/powerpoint/2010/main" val="3316580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69057"/>
            <a:ext cx="7313613" cy="868362"/>
          </a:xfrm>
        </p:spPr>
        <p:txBody>
          <a:bodyPr>
            <a:normAutofit/>
          </a:bodyPr>
          <a:lstStyle/>
          <a:p>
            <a:pPr algn="l"/>
            <a:r>
              <a:rPr lang="en-US" dirty="0" smtClean="0">
                <a:latin typeface="Arial" charset="0"/>
                <a:ea typeface="Arial" charset="0"/>
                <a:cs typeface="Arial" charset="0"/>
              </a:rPr>
              <a:t>Recap: </a:t>
            </a:r>
            <a:r>
              <a:rPr lang="en-US" dirty="0" err="1" smtClean="0">
                <a:latin typeface="Arial" charset="0"/>
                <a:ea typeface="Arial" charset="0"/>
                <a:cs typeface="Arial" charset="0"/>
              </a:rPr>
              <a:t>HashMap</a:t>
            </a:r>
            <a:r>
              <a:rPr lang="en-US" dirty="0" smtClean="0">
                <a:latin typeface="Arial" charset="0"/>
                <a:ea typeface="Arial" charset="0"/>
                <a:cs typeface="Arial" charset="0"/>
              </a:rPr>
              <a:t> Capacity</a:t>
            </a:r>
            <a:endParaRPr lang="en-US" dirty="0">
              <a:latin typeface="Arial" charset="0"/>
              <a:ea typeface="Arial" charset="0"/>
              <a:cs typeface="Arial" charset="0"/>
            </a:endParaRPr>
          </a:p>
        </p:txBody>
      </p:sp>
      <p:sp>
        <p:nvSpPr>
          <p:cNvPr id="3" name="Content Placeholder 2"/>
          <p:cNvSpPr>
            <a:spLocks noGrp="1"/>
          </p:cNvSpPr>
          <p:nvPr>
            <p:ph idx="1"/>
          </p:nvPr>
        </p:nvSpPr>
        <p:spPr>
          <a:xfrm>
            <a:off x="744305" y="895963"/>
            <a:ext cx="7839800" cy="5715851"/>
          </a:xfrm>
        </p:spPr>
        <p:txBody>
          <a:bodyPr>
            <a:noAutofit/>
          </a:bodyPr>
          <a:lstStyle/>
          <a:p>
            <a:pPr marL="114300" indent="0">
              <a:spcBef>
                <a:spcPts val="600"/>
              </a:spcBef>
              <a:spcAft>
                <a:spcPts val="600"/>
              </a:spcAft>
              <a:buNone/>
            </a:pPr>
            <a:r>
              <a:rPr lang="en-US" sz="1600" dirty="0" smtClean="0"/>
              <a:t>When initializing a </a:t>
            </a:r>
            <a:r>
              <a:rPr lang="en-US" sz="1600" dirty="0" err="1" smtClean="0"/>
              <a:t>HashMap</a:t>
            </a:r>
            <a:r>
              <a:rPr lang="en-US" sz="1600" dirty="0" smtClean="0"/>
              <a:t> such as:</a:t>
            </a:r>
          </a:p>
          <a:p>
            <a:pPr marL="114300" indent="0">
              <a:spcBef>
                <a:spcPts val="600"/>
              </a:spcBef>
              <a:buNone/>
            </a:pPr>
            <a:r>
              <a:rPr lang="en-US" sz="1600" dirty="0" err="1" smtClean="0">
                <a:latin typeface="Arial"/>
                <a:cs typeface="Arial"/>
              </a:rPr>
              <a:t>HashMap</a:t>
            </a:r>
            <a:r>
              <a:rPr lang="en-US" sz="1600" dirty="0" smtClean="0">
                <a:latin typeface="Arial"/>
                <a:cs typeface="Arial"/>
              </a:rPr>
              <a:t>&lt;String</a:t>
            </a:r>
            <a:r>
              <a:rPr lang="en-US" sz="1600" dirty="0">
                <a:latin typeface="Arial"/>
                <a:cs typeface="Arial"/>
              </a:rPr>
              <a:t>, Integer&gt; </a:t>
            </a:r>
            <a:r>
              <a:rPr lang="en-US" sz="1600" dirty="0" err="1">
                <a:latin typeface="Arial"/>
                <a:cs typeface="Arial"/>
              </a:rPr>
              <a:t>mapJdK</a:t>
            </a:r>
            <a:r>
              <a:rPr lang="en-US" sz="1600" dirty="0">
                <a:latin typeface="Arial"/>
                <a:cs typeface="Arial"/>
              </a:rPr>
              <a:t> = new </a:t>
            </a:r>
            <a:r>
              <a:rPr lang="en-US" sz="1600" dirty="0" err="1">
                <a:latin typeface="Arial"/>
                <a:cs typeface="Arial"/>
              </a:rPr>
              <a:t>HashMap</a:t>
            </a:r>
            <a:r>
              <a:rPr lang="en-US" sz="1600" dirty="0">
                <a:latin typeface="Arial"/>
                <a:cs typeface="Arial"/>
              </a:rPr>
              <a:t>&lt;String, Integer&gt;()</a:t>
            </a:r>
            <a:r>
              <a:rPr lang="en-US" sz="1600" dirty="0" smtClean="0">
                <a:latin typeface="Arial"/>
                <a:cs typeface="Arial"/>
              </a:rPr>
              <a:t>;</a:t>
            </a:r>
            <a:endParaRPr lang="en-US" sz="1600" dirty="0">
              <a:latin typeface="Arial"/>
              <a:cs typeface="Arial"/>
            </a:endParaRPr>
          </a:p>
          <a:p>
            <a:pPr marL="114300" indent="0">
              <a:spcBef>
                <a:spcPts val="600"/>
              </a:spcBef>
              <a:buNone/>
            </a:pPr>
            <a:r>
              <a:rPr lang="en-US" sz="1600" dirty="0" smtClean="0"/>
              <a:t>The Java implementation uses a default constant that represents the capacity of the </a:t>
            </a:r>
            <a:r>
              <a:rPr lang="en-US" sz="1600" dirty="0" err="1" smtClean="0"/>
              <a:t>hashmap</a:t>
            </a:r>
            <a:r>
              <a:rPr lang="en-US" sz="1600" dirty="0" smtClean="0"/>
              <a:t>:</a:t>
            </a:r>
          </a:p>
          <a:p>
            <a:pPr marL="114300" indent="0">
              <a:spcBef>
                <a:spcPts val="600"/>
              </a:spcBef>
              <a:buNone/>
            </a:pPr>
            <a:r>
              <a:rPr lang="en-US" sz="1600" dirty="0">
                <a:latin typeface="Arial"/>
                <a:cs typeface="Arial"/>
              </a:rPr>
              <a:t>DEFAULT_INITIAL_CAPACITY = 16; </a:t>
            </a:r>
          </a:p>
          <a:p>
            <a:pPr marL="114300" indent="0">
              <a:spcBef>
                <a:spcPts val="600"/>
              </a:spcBef>
              <a:buNone/>
            </a:pPr>
            <a:r>
              <a:rPr lang="en-US" sz="1600" dirty="0">
                <a:latin typeface="Arial"/>
                <a:cs typeface="Arial"/>
              </a:rPr>
              <a:t>DEFAULT_LOAD_FACTOR = 0.75; </a:t>
            </a:r>
          </a:p>
          <a:p>
            <a:pPr marL="114300" indent="0">
              <a:spcBef>
                <a:spcPts val="600"/>
              </a:spcBef>
              <a:spcAft>
                <a:spcPts val="600"/>
              </a:spcAft>
              <a:buNone/>
            </a:pPr>
            <a:r>
              <a:rPr lang="en-US" sz="1600" dirty="0">
                <a:latin typeface="Arial"/>
                <a:cs typeface="Arial"/>
              </a:rPr>
              <a:t>THRESHOLD = DEFAULT_INITIAL_CAPACITY * DEFAULT_LOAD_FACTOR;</a:t>
            </a:r>
          </a:p>
          <a:p>
            <a:pPr marL="114300" indent="0">
              <a:spcBef>
                <a:spcPts val="600"/>
              </a:spcBef>
              <a:buNone/>
            </a:pPr>
            <a:r>
              <a:rPr lang="en-US" sz="1600" dirty="0" smtClean="0"/>
              <a:t>However, there is an overhead problem with this implementation due to the rehashing function: the </a:t>
            </a:r>
            <a:r>
              <a:rPr lang="en-US" sz="1600" dirty="0"/>
              <a:t>Java implementation has to resize the number of buckets </a:t>
            </a:r>
            <a:r>
              <a:rPr lang="en-US" sz="1600" dirty="0" smtClean="0"/>
              <a:t>with the increasing </a:t>
            </a:r>
            <a:r>
              <a:rPr lang="en-US" sz="1600" dirty="0"/>
              <a:t>number of data in the </a:t>
            </a:r>
            <a:r>
              <a:rPr lang="en-US" sz="1600" dirty="0" err="1" smtClean="0"/>
              <a:t>HashMap</a:t>
            </a:r>
            <a:r>
              <a:rPr lang="en-US" sz="1600" dirty="0"/>
              <a:t>. </a:t>
            </a:r>
            <a:r>
              <a:rPr lang="en-US" sz="1600" dirty="0" smtClean="0"/>
              <a:t>To fix this, we can use the following formula if the size of data is approximately known in advance:</a:t>
            </a:r>
          </a:p>
          <a:p>
            <a:pPr marL="114300" indent="0">
              <a:spcBef>
                <a:spcPts val="600"/>
              </a:spcBef>
              <a:buNone/>
            </a:pPr>
            <a:endParaRPr lang="en-US" sz="1600" dirty="0"/>
          </a:p>
          <a:p>
            <a:pPr marL="114300" indent="0">
              <a:spcBef>
                <a:spcPts val="200"/>
              </a:spcBef>
              <a:buNone/>
            </a:pPr>
            <a:endParaRPr lang="en-US" sz="1600" dirty="0" smtClean="0">
              <a:latin typeface="Arial"/>
              <a:cs typeface="Arial"/>
            </a:endParaRPr>
          </a:p>
          <a:p>
            <a:pPr marL="114300" indent="0">
              <a:spcBef>
                <a:spcPts val="200"/>
              </a:spcBef>
              <a:buNone/>
            </a:pPr>
            <a:endParaRPr lang="en-US" sz="1600" dirty="0">
              <a:latin typeface="Arial"/>
              <a:cs typeface="Arial"/>
            </a:endParaRPr>
          </a:p>
          <a:p>
            <a:pPr marL="114300" indent="0">
              <a:spcBef>
                <a:spcPts val="200"/>
              </a:spcBef>
              <a:buNone/>
            </a:pPr>
            <a:r>
              <a:rPr lang="en-US" sz="1600" dirty="0">
                <a:latin typeface="Arial"/>
                <a:cs typeface="Arial"/>
              </a:rPr>
              <a:t>	</a:t>
            </a:r>
            <a:r>
              <a:rPr lang="en-US" sz="1600" dirty="0" err="1" smtClean="0">
                <a:latin typeface="Arial"/>
                <a:cs typeface="Arial"/>
              </a:rPr>
              <a:t>int</a:t>
            </a:r>
            <a:r>
              <a:rPr lang="en-US" sz="1600" dirty="0" smtClean="0">
                <a:latin typeface="Arial"/>
                <a:cs typeface="Arial"/>
              </a:rPr>
              <a:t> </a:t>
            </a:r>
            <a:r>
              <a:rPr lang="en-US" sz="1600" dirty="0">
                <a:latin typeface="Arial"/>
                <a:cs typeface="Arial"/>
              </a:rPr>
              <a:t>capacity = (</a:t>
            </a:r>
            <a:r>
              <a:rPr lang="en-US" sz="1600" dirty="0" err="1">
                <a:latin typeface="Arial"/>
                <a:cs typeface="Arial"/>
              </a:rPr>
              <a:t>int</a:t>
            </a:r>
            <a:r>
              <a:rPr lang="en-US" sz="1600" dirty="0">
                <a:latin typeface="Arial"/>
                <a:cs typeface="Arial"/>
              </a:rPr>
              <a:t>) ((</a:t>
            </a:r>
            <a:r>
              <a:rPr lang="en-US" sz="1600" dirty="0" err="1">
                <a:latin typeface="Arial"/>
                <a:cs typeface="Arial"/>
              </a:rPr>
              <a:t>expected_maximal_number_of_data</a:t>
            </a:r>
            <a:r>
              <a:rPr lang="en-US" sz="1600" dirty="0">
                <a:latin typeface="Arial"/>
                <a:cs typeface="Arial"/>
              </a:rPr>
              <a:t>)/0.75+1); </a:t>
            </a:r>
            <a:endParaRPr lang="en-US" sz="1600" dirty="0" smtClean="0">
              <a:latin typeface="Arial"/>
              <a:cs typeface="Arial"/>
            </a:endParaRPr>
          </a:p>
          <a:p>
            <a:pPr marL="114300" indent="0">
              <a:spcBef>
                <a:spcPts val="200"/>
              </a:spcBef>
              <a:buNone/>
            </a:pPr>
            <a:r>
              <a:rPr lang="en-US" sz="1400" dirty="0" smtClean="0">
                <a:latin typeface="Arial"/>
                <a:cs typeface="Arial"/>
              </a:rPr>
              <a:t>                </a:t>
            </a:r>
            <a:r>
              <a:rPr lang="en-US" sz="1400" dirty="0" err="1" smtClean="0">
                <a:latin typeface="Arial"/>
                <a:cs typeface="Arial"/>
              </a:rPr>
              <a:t>HashMap</a:t>
            </a:r>
            <a:r>
              <a:rPr lang="en-US" sz="1400" dirty="0" smtClean="0">
                <a:latin typeface="Arial"/>
                <a:cs typeface="Arial"/>
              </a:rPr>
              <a:t>&lt;</a:t>
            </a:r>
            <a:r>
              <a:rPr lang="en-US" sz="1400" dirty="0" err="1" smtClean="0">
                <a:latin typeface="Arial"/>
                <a:cs typeface="Arial"/>
              </a:rPr>
              <a:t>String,Integer</a:t>
            </a:r>
            <a:r>
              <a:rPr lang="en-US" sz="1400" dirty="0">
                <a:latin typeface="Arial"/>
                <a:cs typeface="Arial"/>
              </a:rPr>
              <a:t>&gt; </a:t>
            </a:r>
            <a:r>
              <a:rPr lang="en-US" sz="1400" dirty="0" err="1">
                <a:latin typeface="Arial"/>
                <a:cs typeface="Arial"/>
              </a:rPr>
              <a:t>mapJdK</a:t>
            </a:r>
            <a:r>
              <a:rPr lang="en-US" sz="1400" dirty="0">
                <a:latin typeface="Arial"/>
                <a:cs typeface="Arial"/>
              </a:rPr>
              <a:t> = new </a:t>
            </a:r>
            <a:r>
              <a:rPr lang="en-US" sz="1400" dirty="0" err="1">
                <a:latin typeface="Arial"/>
                <a:cs typeface="Arial"/>
              </a:rPr>
              <a:t>HashMap</a:t>
            </a:r>
            <a:r>
              <a:rPr lang="en-US" sz="1400" dirty="0">
                <a:latin typeface="Arial"/>
                <a:cs typeface="Arial"/>
              </a:rPr>
              <a:t>&lt;</a:t>
            </a:r>
            <a:r>
              <a:rPr lang="en-US" sz="1400" dirty="0" err="1">
                <a:latin typeface="Arial"/>
                <a:cs typeface="Arial"/>
              </a:rPr>
              <a:t>String</a:t>
            </a:r>
            <a:r>
              <a:rPr lang="en-US" sz="1400" dirty="0" err="1" smtClean="0">
                <a:latin typeface="Arial"/>
                <a:cs typeface="Arial"/>
              </a:rPr>
              <a:t>,Integer</a:t>
            </a:r>
            <a:r>
              <a:rPr lang="en-US" sz="1400" dirty="0">
                <a:latin typeface="Arial"/>
                <a:cs typeface="Arial"/>
              </a:rPr>
              <a:t>&gt;(capacity)</a:t>
            </a:r>
            <a:r>
              <a:rPr lang="en-US" sz="1400" dirty="0" smtClean="0">
                <a:latin typeface="Arial"/>
                <a:cs typeface="Arial"/>
              </a:rPr>
              <a:t>;</a:t>
            </a:r>
          </a:p>
          <a:p>
            <a:pPr marL="0" indent="0">
              <a:spcBef>
                <a:spcPts val="600"/>
              </a:spcBef>
              <a:buNone/>
            </a:pPr>
            <a:endParaRPr lang="en-US" sz="1600" dirty="0" smtClean="0"/>
          </a:p>
          <a:p>
            <a:pPr marL="0" indent="0">
              <a:spcBef>
                <a:spcPts val="600"/>
              </a:spcBef>
              <a:buNone/>
            </a:pPr>
            <a:r>
              <a:rPr lang="en-US" sz="1600" dirty="0" smtClean="0"/>
              <a:t>For </a:t>
            </a:r>
            <a:r>
              <a:rPr lang="en-US" sz="1600" dirty="0"/>
              <a:t>small </a:t>
            </a:r>
            <a:r>
              <a:rPr lang="en-US" sz="1600" dirty="0" err="1" smtClean="0"/>
              <a:t>hashmaps</a:t>
            </a:r>
            <a:r>
              <a:rPr lang="en-US" sz="1600" dirty="0" smtClean="0"/>
              <a:t> </a:t>
            </a:r>
            <a:r>
              <a:rPr lang="en-US" sz="1600" dirty="0"/>
              <a:t>there is no big difference, but for situations with really large </a:t>
            </a:r>
            <a:r>
              <a:rPr lang="en-US" sz="1600" dirty="0" err="1" smtClean="0"/>
              <a:t>hashmaps</a:t>
            </a:r>
            <a:r>
              <a:rPr lang="en-US" sz="1600" dirty="0" smtClean="0"/>
              <a:t> </a:t>
            </a:r>
            <a:r>
              <a:rPr lang="en-US" sz="1600" dirty="0"/>
              <a:t>(e.g. 100 MB size) it can seriously increase the </a:t>
            </a:r>
            <a:r>
              <a:rPr lang="en-US" sz="1600" dirty="0" smtClean="0"/>
              <a:t>required memory, </a:t>
            </a:r>
            <a:r>
              <a:rPr lang="en-US" sz="1600" dirty="0"/>
              <a:t>and the rehashing causes a slowdown of the application.</a:t>
            </a:r>
          </a:p>
          <a:p>
            <a:pPr marL="114300" indent="0">
              <a:spcBef>
                <a:spcPts val="600"/>
              </a:spcBef>
              <a:buNone/>
            </a:pPr>
            <a:endParaRPr lang="en-US" sz="1600" dirty="0"/>
          </a:p>
        </p:txBody>
      </p:sp>
      <mc:AlternateContent xmlns:mc="http://schemas.openxmlformats.org/markup-compatibility/2006" xmlns:a14="http://schemas.microsoft.com/office/drawing/2010/main">
        <mc:Choice Requires="a14">
          <p:sp>
            <p:nvSpPr>
              <p:cNvPr id="4" name="TextBox 3"/>
              <p:cNvSpPr txBox="1"/>
              <p:nvPr/>
            </p:nvSpPr>
            <p:spPr>
              <a:xfrm>
                <a:off x="1638960" y="4378570"/>
                <a:ext cx="5864491" cy="5266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𝑚𝑖𝑛𝑖𝑚𝑎𝑙</m:t>
                      </m:r>
                      <m:r>
                        <a:rPr lang="en-US" b="0" i="1" smtClean="0">
                          <a:latin typeface="Cambria Math" charset="0"/>
                        </a:rPr>
                        <m:t> </m:t>
                      </m:r>
                      <m:r>
                        <a:rPr lang="en-US" b="0" i="1" smtClean="0">
                          <a:latin typeface="Cambria Math" charset="0"/>
                        </a:rPr>
                        <m:t>𝑖𝑛𝑖𝑡𝑖𝑎𝑙</m:t>
                      </m:r>
                      <m:r>
                        <a:rPr lang="en-US" b="0" i="1" smtClean="0">
                          <a:latin typeface="Cambria Math" charset="0"/>
                        </a:rPr>
                        <m:t> </m:t>
                      </m:r>
                      <m:r>
                        <a:rPr lang="en-US" b="0" i="1" smtClean="0">
                          <a:latin typeface="Cambria Math" charset="0"/>
                        </a:rPr>
                        <m:t>𝑐𝑎𝑝𝑎𝑐𝑖𝑡𝑦</m:t>
                      </m:r>
                      <m:r>
                        <a:rPr lang="en-US" b="0" i="1" smtClean="0">
                          <a:latin typeface="Cambria Math" charset="0"/>
                        </a:rPr>
                        <m:t>= </m:t>
                      </m:r>
                      <m:f>
                        <m:fPr>
                          <m:ctrlPr>
                            <a:rPr lang="bg-BG" b="0" i="1" smtClean="0">
                              <a:latin typeface="Cambria Math" charset="0"/>
                            </a:rPr>
                          </m:ctrlPr>
                        </m:fPr>
                        <m:num>
                          <m:r>
                            <a:rPr lang="en-US" b="0" i="1" smtClean="0">
                              <a:latin typeface="Cambria Math" charset="0"/>
                            </a:rPr>
                            <m:t>𝑛𝑢𝑚𝑏𝑒𝑟</m:t>
                          </m:r>
                          <m:r>
                            <a:rPr lang="en-US" b="0" i="1" smtClean="0">
                              <a:latin typeface="Cambria Math" charset="0"/>
                            </a:rPr>
                            <m:t> </m:t>
                          </m:r>
                          <m:r>
                            <a:rPr lang="en-US" b="0" i="1" smtClean="0">
                              <a:latin typeface="Cambria Math" charset="0"/>
                            </a:rPr>
                            <m:t>𝑜𝑓</m:t>
                          </m:r>
                          <m:r>
                            <a:rPr lang="en-US" b="0" i="1" smtClean="0">
                              <a:latin typeface="Cambria Math" charset="0"/>
                            </a:rPr>
                            <m:t> </m:t>
                          </m:r>
                          <m:r>
                            <a:rPr lang="en-US" b="0" i="1" smtClean="0">
                              <a:latin typeface="Cambria Math" charset="0"/>
                            </a:rPr>
                            <m:t>𝑑𝑎𝑡𝑎</m:t>
                          </m:r>
                          <m:r>
                            <a:rPr lang="en-US" b="0" i="1" smtClean="0">
                              <a:latin typeface="Cambria Math" charset="0"/>
                            </a:rPr>
                            <m:t> </m:t>
                          </m:r>
                          <m:r>
                            <a:rPr lang="en-US" b="0" i="1" smtClean="0">
                              <a:latin typeface="Cambria Math" charset="0"/>
                            </a:rPr>
                            <m:t>𝑟𝑒𝑐𝑜𝑟𝑑𝑠</m:t>
                          </m:r>
                        </m:num>
                        <m:den>
                          <m:r>
                            <a:rPr lang="en-US" b="0" i="1" smtClean="0">
                              <a:latin typeface="Cambria Math" charset="0"/>
                            </a:rPr>
                            <m:t>0.75</m:t>
                          </m:r>
                        </m:den>
                      </m:f>
                      <m:r>
                        <a:rPr lang="en-US" b="0" i="1" smtClean="0">
                          <a:latin typeface="Cambria Math" charset="0"/>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38960" y="4378570"/>
                <a:ext cx="5864491" cy="526619"/>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46125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Recap: </a:t>
            </a:r>
            <a:r>
              <a:rPr lang="en-US" dirty="0" err="1" smtClean="0">
                <a:latin typeface="Arial" charset="0"/>
                <a:ea typeface="Arial" charset="0"/>
                <a:cs typeface="Arial" charset="0"/>
              </a:rPr>
              <a:t>Hashtable</a:t>
            </a:r>
            <a:r>
              <a:rPr lang="en-US" dirty="0" smtClean="0">
                <a:latin typeface="Arial" charset="0"/>
                <a:ea typeface="Arial" charset="0"/>
                <a:cs typeface="Arial" charset="0"/>
              </a:rPr>
              <a:t> vs. </a:t>
            </a:r>
            <a:r>
              <a:rPr lang="en-US" dirty="0" err="1">
                <a:latin typeface="Arial" charset="0"/>
                <a:ea typeface="Arial" charset="0"/>
                <a:cs typeface="Arial" charset="0"/>
              </a:rPr>
              <a:t>H</a:t>
            </a:r>
            <a:r>
              <a:rPr lang="en-US" dirty="0" err="1" smtClean="0">
                <a:latin typeface="Arial" charset="0"/>
                <a:ea typeface="Arial" charset="0"/>
                <a:cs typeface="Arial" charset="0"/>
              </a:rPr>
              <a:t>ashMap</a:t>
            </a:r>
            <a:endParaRPr lang="en-US" dirty="0">
              <a:latin typeface="Arial" charset="0"/>
              <a:ea typeface="Arial" charset="0"/>
              <a:cs typeface="Arial" charset="0"/>
            </a:endParaRPr>
          </a:p>
        </p:txBody>
      </p:sp>
      <p:graphicFrame>
        <p:nvGraphicFramePr>
          <p:cNvPr id="4" name="Content Placeholder 3"/>
          <p:cNvGraphicFramePr>
            <a:graphicFrameLocks noGrp="1"/>
          </p:cNvGraphicFramePr>
          <p:nvPr>
            <p:ph idx="1"/>
            <p:extLst/>
          </p:nvPr>
        </p:nvGraphicFramePr>
        <p:xfrm>
          <a:off x="457200" y="1752600"/>
          <a:ext cx="8229600" cy="296672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Hashtable</a:t>
                      </a:r>
                      <a:endParaRPr lang="en-US" dirty="0"/>
                    </a:p>
                  </a:txBody>
                  <a:tcPr/>
                </a:tc>
                <a:tc>
                  <a:txBody>
                    <a:bodyPr/>
                    <a:lstStyle/>
                    <a:p>
                      <a:r>
                        <a:rPr lang="en-US" dirty="0" err="1" smtClean="0"/>
                        <a:t>HashMap</a:t>
                      </a:r>
                      <a:endParaRPr lang="en-US" dirty="0"/>
                    </a:p>
                  </a:txBody>
                  <a:tcPr/>
                </a:tc>
              </a:tr>
              <a:tr h="370840">
                <a:tc>
                  <a:txBody>
                    <a:bodyPr/>
                    <a:lstStyle/>
                    <a:p>
                      <a:r>
                        <a:rPr lang="en-US" dirty="0" smtClean="0"/>
                        <a:t>Does not</a:t>
                      </a:r>
                      <a:r>
                        <a:rPr lang="en-US" baseline="0" dirty="0" smtClean="0"/>
                        <a:t> allow null values</a:t>
                      </a:r>
                      <a:endParaRPr lang="en-US" dirty="0"/>
                    </a:p>
                  </a:txBody>
                  <a:tcPr/>
                </a:tc>
                <a:tc>
                  <a:txBody>
                    <a:bodyPr/>
                    <a:lstStyle/>
                    <a:p>
                      <a:r>
                        <a:rPr lang="en-US" dirty="0" smtClean="0"/>
                        <a:t>Allows null values</a:t>
                      </a:r>
                      <a:endParaRPr lang="en-US" dirty="0"/>
                    </a:p>
                  </a:txBody>
                  <a:tcPr/>
                </a:tc>
              </a:tr>
              <a:tr h="370840">
                <a:tc>
                  <a:txBody>
                    <a:bodyPr/>
                    <a:lstStyle/>
                    <a:p>
                      <a:r>
                        <a:rPr lang="en-US" dirty="0" smtClean="0"/>
                        <a:t>Supports key-value</a:t>
                      </a:r>
                      <a:r>
                        <a:rPr lang="en-US" baseline="0" dirty="0" smtClean="0"/>
                        <a:t> pair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Supports key-value</a:t>
                      </a:r>
                      <a:r>
                        <a:rPr lang="en-US" baseline="0" dirty="0" smtClean="0"/>
                        <a:t> pair</a:t>
                      </a:r>
                      <a:endParaRPr lang="en-US" dirty="0"/>
                    </a:p>
                  </a:txBody>
                  <a:tcPr/>
                </a:tc>
              </a:tr>
              <a:tr h="370840">
                <a:tc>
                  <a:txBody>
                    <a:bodyPr/>
                    <a:lstStyle/>
                    <a:p>
                      <a:r>
                        <a:rPr lang="en-US" dirty="0" smtClean="0"/>
                        <a:t>No ordering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ordering</a:t>
                      </a:r>
                      <a:endParaRPr lang="en-US" dirty="0"/>
                    </a:p>
                  </a:txBody>
                  <a:tcPr/>
                </a:tc>
              </a:tr>
              <a:tr h="370840">
                <a:tc>
                  <a:txBody>
                    <a:bodyPr/>
                    <a:lstStyle/>
                    <a:p>
                      <a:r>
                        <a:rPr lang="en-US" dirty="0" smtClean="0"/>
                        <a:t>Does not allow duplicates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Does not allow duplicates</a:t>
                      </a:r>
                    </a:p>
                  </a:txBody>
                  <a:tcPr/>
                </a:tc>
              </a:tr>
              <a:tr h="370840">
                <a:tc>
                  <a:txBody>
                    <a:bodyPr/>
                    <a:lstStyle/>
                    <a:p>
                      <a:r>
                        <a:rPr lang="en-US" dirty="0" smtClean="0"/>
                        <a:t>No upper bound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upper bound</a:t>
                      </a:r>
                      <a:endParaRPr lang="en-US" dirty="0"/>
                    </a:p>
                  </a:txBody>
                  <a:tcPr/>
                </a:tc>
              </a:tr>
              <a:tr h="370840">
                <a:tc>
                  <a:txBody>
                    <a:bodyPr/>
                    <a:lstStyle/>
                    <a:p>
                      <a:r>
                        <a:rPr lang="en-US" dirty="0" smtClean="0"/>
                        <a:t>Synchronized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Unsynchronized </a:t>
                      </a:r>
                      <a:endParaRPr lang="en-US" dirty="0"/>
                    </a:p>
                  </a:txBody>
                  <a:tcPr/>
                </a:tc>
              </a:tr>
              <a:tr h="370840">
                <a:tc>
                  <a:txBody>
                    <a:bodyPr/>
                    <a:lstStyle/>
                    <a:p>
                      <a:r>
                        <a:rPr lang="en-US" dirty="0" smtClean="0"/>
                        <a:t>Members of Java Collection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Members of Java Collection</a:t>
                      </a:r>
                    </a:p>
                  </a:txBody>
                  <a:tcPr/>
                </a:tc>
              </a:tr>
            </a:tbl>
          </a:graphicData>
        </a:graphic>
      </p:graphicFrame>
      <p:sp>
        <p:nvSpPr>
          <p:cNvPr id="5" name="Rectangle 4"/>
          <p:cNvSpPr/>
          <p:nvPr/>
        </p:nvSpPr>
        <p:spPr>
          <a:xfrm>
            <a:off x="426128" y="4826675"/>
            <a:ext cx="8260672" cy="1323439"/>
          </a:xfrm>
          <a:prstGeom prst="rect">
            <a:avLst/>
          </a:prstGeom>
        </p:spPr>
        <p:txBody>
          <a:bodyPr wrap="square">
            <a:spAutoFit/>
          </a:bodyPr>
          <a:lstStyle/>
          <a:p>
            <a:r>
              <a:rPr lang="en-US" sz="2000" dirty="0"/>
              <a:t>Synchronized means only one thread can modify a </a:t>
            </a:r>
            <a:r>
              <a:rPr lang="en-US" sz="2000" dirty="0" err="1"/>
              <a:t>H</a:t>
            </a:r>
            <a:r>
              <a:rPr lang="en-US" sz="2000" dirty="0" err="1" smtClean="0"/>
              <a:t>ashtable</a:t>
            </a:r>
            <a:r>
              <a:rPr lang="en-US" sz="2000" dirty="0" smtClean="0"/>
              <a:t> </a:t>
            </a:r>
            <a:r>
              <a:rPr lang="en-US" sz="2000" dirty="0"/>
              <a:t>at one point of time. Basically, it means that any thread before performing an update on a </a:t>
            </a:r>
            <a:r>
              <a:rPr lang="en-US" sz="2000" dirty="0" err="1"/>
              <a:t>H</a:t>
            </a:r>
            <a:r>
              <a:rPr lang="en-US" sz="2000" dirty="0" err="1" smtClean="0"/>
              <a:t>ashtable</a:t>
            </a:r>
            <a:r>
              <a:rPr lang="en-US" sz="2000" dirty="0" smtClean="0"/>
              <a:t> </a:t>
            </a:r>
            <a:r>
              <a:rPr lang="en-US" sz="2000" dirty="0"/>
              <a:t>will have to acquire a lock on the object while others will wait for lock to be released.</a:t>
            </a:r>
          </a:p>
        </p:txBody>
      </p:sp>
    </p:spTree>
    <p:extLst>
      <p:ext uri="{BB962C8B-B14F-4D97-AF65-F5344CB8AC3E}">
        <p14:creationId xmlns:p14="http://schemas.microsoft.com/office/powerpoint/2010/main" val="1689313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404" y="503238"/>
            <a:ext cx="7946610" cy="868362"/>
          </a:xfrm>
        </p:spPr>
        <p:txBody>
          <a:bodyPr>
            <a:normAutofit fontScale="90000"/>
          </a:bodyPr>
          <a:lstStyle/>
          <a:p>
            <a:pPr algn="l"/>
            <a:r>
              <a:rPr lang="en-US" dirty="0" smtClean="0">
                <a:latin typeface="Arial" charset="0"/>
                <a:ea typeface="Arial" charset="0"/>
                <a:cs typeface="Arial" charset="0"/>
              </a:rPr>
              <a:t>Recap: Social Media </a:t>
            </a:r>
            <a:r>
              <a:rPr lang="en-US" dirty="0">
                <a:latin typeface="Arial" charset="0"/>
                <a:ea typeface="Arial" charset="0"/>
                <a:cs typeface="Arial" charset="0"/>
              </a:rPr>
              <a:t>E</a:t>
            </a:r>
            <a:r>
              <a:rPr lang="en-US" dirty="0" smtClean="0">
                <a:latin typeface="Arial" charset="0"/>
                <a:ea typeface="Arial" charset="0"/>
                <a:cs typeface="Arial" charset="0"/>
              </a:rPr>
              <a:t>xample</a:t>
            </a:r>
            <a:endParaRPr lang="en-US" dirty="0">
              <a:latin typeface="Arial" charset="0"/>
              <a:ea typeface="Arial" charset="0"/>
              <a:cs typeface="Arial" charset="0"/>
            </a:endParaRPr>
          </a:p>
        </p:txBody>
      </p:sp>
      <p:sp>
        <p:nvSpPr>
          <p:cNvPr id="4" name="TextBox 3"/>
          <p:cNvSpPr txBox="1"/>
          <p:nvPr/>
        </p:nvSpPr>
        <p:spPr>
          <a:xfrm>
            <a:off x="281403" y="1511054"/>
            <a:ext cx="8650067" cy="5262978"/>
          </a:xfrm>
          <a:prstGeom prst="rect">
            <a:avLst/>
          </a:prstGeom>
          <a:solidFill>
            <a:srgbClr val="CCFFCC"/>
          </a:solidFill>
        </p:spPr>
        <p:txBody>
          <a:bodyPr wrap="square" rtlCol="0">
            <a:spAutoFit/>
          </a:bodyPr>
          <a:lstStyle/>
          <a:p>
            <a:r>
              <a:rPr lang="en-US" sz="1200" dirty="0" smtClean="0"/>
              <a:t>public </a:t>
            </a:r>
            <a:r>
              <a:rPr lang="en-US" sz="1200" dirty="0"/>
              <a:t>class User {</a:t>
            </a:r>
          </a:p>
          <a:p>
            <a:r>
              <a:rPr lang="en-US" sz="1200" dirty="0"/>
              <a:t>	private String username; </a:t>
            </a:r>
          </a:p>
          <a:p>
            <a:r>
              <a:rPr lang="en-US" sz="1200" dirty="0"/>
              <a:t>	private </a:t>
            </a:r>
            <a:r>
              <a:rPr lang="en-US" sz="1200" dirty="0" err="1"/>
              <a:t>int</a:t>
            </a:r>
            <a:r>
              <a:rPr lang="en-US" sz="1200" dirty="0"/>
              <a:t> </a:t>
            </a:r>
            <a:r>
              <a:rPr lang="en-US" sz="1200" dirty="0" err="1"/>
              <a:t>userid</a:t>
            </a:r>
            <a:r>
              <a:rPr lang="en-US" sz="1200" dirty="0"/>
              <a:t>;</a:t>
            </a:r>
          </a:p>
          <a:p>
            <a:r>
              <a:rPr lang="en-US" sz="1200" dirty="0"/>
              <a:t>	private String </a:t>
            </a:r>
            <a:r>
              <a:rPr lang="en-US" sz="1200" dirty="0" err="1"/>
              <a:t>phoneNumber</a:t>
            </a:r>
            <a:r>
              <a:rPr lang="en-US" sz="1200" dirty="0"/>
              <a:t>;</a:t>
            </a:r>
          </a:p>
          <a:p>
            <a:r>
              <a:rPr lang="en-US" sz="1200" dirty="0"/>
              <a:t>	private static </a:t>
            </a:r>
            <a:r>
              <a:rPr lang="en-US" sz="1200" dirty="0" err="1"/>
              <a:t>int</a:t>
            </a:r>
            <a:r>
              <a:rPr lang="en-US" sz="1200" dirty="0"/>
              <a:t> </a:t>
            </a:r>
            <a:r>
              <a:rPr lang="en-US" sz="1200" i="1" dirty="0"/>
              <a:t>total; </a:t>
            </a:r>
            <a:endParaRPr lang="en-US" sz="1200" i="1" dirty="0" smtClean="0"/>
          </a:p>
          <a:p>
            <a:endParaRPr lang="en-US" sz="1200" dirty="0"/>
          </a:p>
          <a:p>
            <a:r>
              <a:rPr lang="en-US" sz="1200" dirty="0"/>
              <a:t>	public User(String username){</a:t>
            </a:r>
          </a:p>
          <a:p>
            <a:r>
              <a:rPr lang="en-US" sz="1200" dirty="0"/>
              <a:t>		</a:t>
            </a:r>
            <a:r>
              <a:rPr lang="en-US" sz="1200" dirty="0" err="1"/>
              <a:t>this.username</a:t>
            </a:r>
            <a:r>
              <a:rPr lang="en-US" sz="1200" dirty="0"/>
              <a:t>= username; </a:t>
            </a:r>
          </a:p>
          <a:p>
            <a:r>
              <a:rPr lang="en-US" sz="1200" dirty="0"/>
              <a:t>		</a:t>
            </a:r>
            <a:r>
              <a:rPr lang="en-US" sz="1200" i="1" dirty="0"/>
              <a:t>total++;</a:t>
            </a:r>
          </a:p>
          <a:p>
            <a:r>
              <a:rPr lang="en-US" sz="1200" dirty="0"/>
              <a:t>		</a:t>
            </a:r>
            <a:r>
              <a:rPr lang="en-US" sz="1200" dirty="0" err="1"/>
              <a:t>userid</a:t>
            </a:r>
            <a:r>
              <a:rPr lang="en-US" sz="1200" dirty="0"/>
              <a:t>=</a:t>
            </a:r>
            <a:r>
              <a:rPr lang="en-US" sz="1200" i="1" dirty="0"/>
              <a:t>total;</a:t>
            </a:r>
          </a:p>
          <a:p>
            <a:r>
              <a:rPr lang="en-US" sz="1200" dirty="0"/>
              <a:t>	}</a:t>
            </a:r>
          </a:p>
          <a:p>
            <a:r>
              <a:rPr lang="en-US" sz="1200" dirty="0"/>
              <a:t>	</a:t>
            </a:r>
          </a:p>
          <a:p>
            <a:r>
              <a:rPr lang="en-US" sz="1200" dirty="0"/>
              <a:t>	public </a:t>
            </a:r>
            <a:r>
              <a:rPr lang="en-US" sz="1200" dirty="0" err="1"/>
              <a:t>boolean</a:t>
            </a:r>
            <a:r>
              <a:rPr lang="en-US" sz="1200" dirty="0"/>
              <a:t> </a:t>
            </a:r>
            <a:r>
              <a:rPr lang="en-US" sz="1200" dirty="0" err="1"/>
              <a:t>setPhoneNumber</a:t>
            </a:r>
            <a:r>
              <a:rPr lang="en-US" sz="1200" dirty="0"/>
              <a:t>(String phone){</a:t>
            </a:r>
          </a:p>
          <a:p>
            <a:r>
              <a:rPr lang="en-US" sz="1200" dirty="0"/>
              <a:t>		if(</a:t>
            </a:r>
            <a:r>
              <a:rPr lang="en-US" sz="1200" dirty="0" err="1"/>
              <a:t>phone.length</a:t>
            </a:r>
            <a:r>
              <a:rPr lang="en-US" sz="1200" dirty="0"/>
              <a:t>()!=10) return false;</a:t>
            </a:r>
          </a:p>
          <a:p>
            <a:r>
              <a:rPr lang="en-US" sz="1200" dirty="0"/>
              <a:t>		for(</a:t>
            </a:r>
            <a:r>
              <a:rPr lang="en-US" sz="1200" dirty="0" err="1"/>
              <a:t>int</a:t>
            </a:r>
            <a:r>
              <a:rPr lang="en-US" sz="1200" dirty="0"/>
              <a:t> </a:t>
            </a:r>
            <a:r>
              <a:rPr lang="en-US" sz="1200" dirty="0" err="1"/>
              <a:t>i</a:t>
            </a:r>
            <a:r>
              <a:rPr lang="en-US" sz="1200" dirty="0"/>
              <a:t>=0; </a:t>
            </a:r>
            <a:r>
              <a:rPr lang="en-US" sz="1200" dirty="0" err="1"/>
              <a:t>i</a:t>
            </a:r>
            <a:r>
              <a:rPr lang="en-US" sz="1200" dirty="0"/>
              <a:t>&lt;</a:t>
            </a:r>
            <a:r>
              <a:rPr lang="en-US" sz="1200" dirty="0" err="1"/>
              <a:t>phone.length</a:t>
            </a:r>
            <a:r>
              <a:rPr lang="en-US" sz="1200" dirty="0"/>
              <a:t>(); </a:t>
            </a:r>
            <a:r>
              <a:rPr lang="en-US" sz="1200" dirty="0" err="1"/>
              <a:t>i</a:t>
            </a:r>
            <a:r>
              <a:rPr lang="en-US" sz="1200" dirty="0"/>
              <a:t>++){</a:t>
            </a:r>
          </a:p>
          <a:p>
            <a:r>
              <a:rPr lang="en-US" sz="1200" dirty="0"/>
              <a:t>			if(!</a:t>
            </a:r>
            <a:r>
              <a:rPr lang="en-US" sz="1200" dirty="0" err="1"/>
              <a:t>Character.</a:t>
            </a:r>
            <a:r>
              <a:rPr lang="en-US" sz="1200" i="1" dirty="0" err="1"/>
              <a:t>isDigit</a:t>
            </a:r>
            <a:r>
              <a:rPr lang="en-US" sz="1200" i="1" dirty="0"/>
              <a:t>(</a:t>
            </a:r>
            <a:r>
              <a:rPr lang="en-US" sz="1200" i="1" dirty="0" err="1"/>
              <a:t>phone.charAt</a:t>
            </a:r>
            <a:r>
              <a:rPr lang="en-US" sz="1200" i="1" dirty="0"/>
              <a:t>(</a:t>
            </a:r>
            <a:r>
              <a:rPr lang="en-US" sz="1200" i="1" dirty="0" err="1"/>
              <a:t>i</a:t>
            </a:r>
            <a:r>
              <a:rPr lang="en-US" sz="1200" i="1" dirty="0"/>
              <a:t>))) return false;</a:t>
            </a:r>
          </a:p>
          <a:p>
            <a:r>
              <a:rPr lang="en-US" sz="1200" dirty="0"/>
              <a:t>		}</a:t>
            </a:r>
          </a:p>
          <a:p>
            <a:r>
              <a:rPr lang="en-US" sz="1200" dirty="0"/>
              <a:t>		</a:t>
            </a:r>
            <a:r>
              <a:rPr lang="en-US" sz="1200" dirty="0" err="1"/>
              <a:t>this.phoneNumber</a:t>
            </a:r>
            <a:r>
              <a:rPr lang="en-US" sz="1200" dirty="0"/>
              <a:t>=phone;</a:t>
            </a:r>
          </a:p>
          <a:p>
            <a:r>
              <a:rPr lang="en-US" sz="1200" dirty="0"/>
              <a:t>		return </a:t>
            </a:r>
            <a:r>
              <a:rPr lang="en-US" sz="1200" dirty="0" smtClean="0"/>
              <a:t>true;</a:t>
            </a:r>
          </a:p>
          <a:p>
            <a:r>
              <a:rPr lang="en-US" sz="1200" dirty="0" smtClean="0"/>
              <a:t>	}</a:t>
            </a:r>
          </a:p>
          <a:p>
            <a:r>
              <a:rPr lang="en-US" sz="1200" dirty="0"/>
              <a:t>	public String </a:t>
            </a:r>
            <a:r>
              <a:rPr lang="en-US" sz="1200" dirty="0" err="1"/>
              <a:t>getUsername</a:t>
            </a:r>
            <a:r>
              <a:rPr lang="en-US" sz="1200" dirty="0"/>
              <a:t>(){ return username; }</a:t>
            </a:r>
          </a:p>
          <a:p>
            <a:r>
              <a:rPr lang="en-US" sz="1200" dirty="0"/>
              <a:t>	public </a:t>
            </a:r>
            <a:r>
              <a:rPr lang="en-US" sz="1200" dirty="0" err="1"/>
              <a:t>int</a:t>
            </a:r>
            <a:r>
              <a:rPr lang="en-US" sz="1200" dirty="0"/>
              <a:t> </a:t>
            </a:r>
            <a:r>
              <a:rPr lang="en-US" sz="1200" dirty="0" err="1"/>
              <a:t>getUserid</a:t>
            </a:r>
            <a:r>
              <a:rPr lang="en-US" sz="1200" dirty="0"/>
              <a:t>() { return </a:t>
            </a:r>
            <a:r>
              <a:rPr lang="en-US" sz="1200" dirty="0" err="1"/>
              <a:t>userid</a:t>
            </a:r>
            <a:r>
              <a:rPr lang="en-US" sz="1200" dirty="0"/>
              <a:t>; }</a:t>
            </a:r>
          </a:p>
          <a:p>
            <a:r>
              <a:rPr lang="en-US" sz="1200" dirty="0"/>
              <a:t>	public static </a:t>
            </a:r>
            <a:r>
              <a:rPr lang="en-US" sz="1200" dirty="0" err="1"/>
              <a:t>int</a:t>
            </a:r>
            <a:r>
              <a:rPr lang="en-US" sz="1200" dirty="0"/>
              <a:t> </a:t>
            </a:r>
            <a:r>
              <a:rPr lang="en-US" sz="1200" dirty="0" err="1"/>
              <a:t>getTotal</a:t>
            </a:r>
            <a:r>
              <a:rPr lang="en-US" sz="1200" dirty="0"/>
              <a:t>(){ return </a:t>
            </a:r>
            <a:r>
              <a:rPr lang="en-US" sz="1200" i="1" dirty="0"/>
              <a:t>total; }</a:t>
            </a:r>
          </a:p>
          <a:p>
            <a:r>
              <a:rPr lang="en-US" sz="1200" dirty="0"/>
              <a:t>	public String </a:t>
            </a:r>
            <a:r>
              <a:rPr lang="en-US" sz="1200" dirty="0" err="1"/>
              <a:t>getPhoneNumber</a:t>
            </a:r>
            <a:r>
              <a:rPr lang="en-US" sz="1200" dirty="0"/>
              <a:t>() {return </a:t>
            </a:r>
            <a:r>
              <a:rPr lang="en-US" sz="1200" dirty="0" err="1"/>
              <a:t>phoneNumber</a:t>
            </a:r>
            <a:r>
              <a:rPr lang="en-US" sz="1200" dirty="0"/>
              <a:t>; }</a:t>
            </a:r>
          </a:p>
          <a:p>
            <a:r>
              <a:rPr lang="en-US" sz="1200" dirty="0"/>
              <a:t>	public String </a:t>
            </a:r>
            <a:r>
              <a:rPr lang="en-US" sz="1200" dirty="0" err="1"/>
              <a:t>toString</a:t>
            </a:r>
            <a:r>
              <a:rPr lang="en-US" sz="1200" dirty="0"/>
              <a:t>(){</a:t>
            </a:r>
          </a:p>
          <a:p>
            <a:r>
              <a:rPr lang="en-US" sz="1200" dirty="0"/>
              <a:t>		return "Username: " + </a:t>
            </a:r>
            <a:r>
              <a:rPr lang="en-US" sz="1200" dirty="0" err="1"/>
              <a:t>this.username</a:t>
            </a:r>
            <a:r>
              <a:rPr lang="en-US" sz="1200" dirty="0"/>
              <a:t> + "\</a:t>
            </a:r>
            <a:r>
              <a:rPr lang="en-US" sz="1200" dirty="0" err="1"/>
              <a:t>nUserid</a:t>
            </a:r>
            <a:r>
              <a:rPr lang="en-US" sz="1200" dirty="0"/>
              <a:t>: "+</a:t>
            </a:r>
            <a:r>
              <a:rPr lang="en-US" sz="1200" dirty="0" err="1"/>
              <a:t>this.userid</a:t>
            </a:r>
            <a:r>
              <a:rPr lang="en-US" sz="1200" dirty="0"/>
              <a:t> + "\</a:t>
            </a:r>
            <a:r>
              <a:rPr lang="en-US" sz="1200" dirty="0" err="1"/>
              <a:t>nphone</a:t>
            </a:r>
            <a:r>
              <a:rPr lang="en-US" sz="1200" dirty="0"/>
              <a:t> number: "+ </a:t>
            </a:r>
            <a:r>
              <a:rPr lang="en-US" sz="1200" dirty="0" err="1"/>
              <a:t>this.phoneNumber</a:t>
            </a:r>
            <a:r>
              <a:rPr lang="en-US" sz="1200" dirty="0"/>
              <a:t>;</a:t>
            </a:r>
          </a:p>
          <a:p>
            <a:r>
              <a:rPr lang="en-US" sz="1200" dirty="0"/>
              <a:t>	</a:t>
            </a:r>
            <a:r>
              <a:rPr lang="en-US" sz="1200" dirty="0" smtClean="0"/>
              <a:t>}}</a:t>
            </a:r>
            <a:endParaRPr lang="en-US" sz="1200" dirty="0"/>
          </a:p>
        </p:txBody>
      </p:sp>
      <p:sp>
        <p:nvSpPr>
          <p:cNvPr id="6" name="Rectangle 5"/>
          <p:cNvSpPr/>
          <p:nvPr/>
        </p:nvSpPr>
        <p:spPr>
          <a:xfrm>
            <a:off x="3429984" y="1511054"/>
            <a:ext cx="5499521" cy="738664"/>
          </a:xfrm>
          <a:prstGeom prst="rect">
            <a:avLst/>
          </a:prstGeom>
          <a:solidFill>
            <a:schemeClr val="accent5">
              <a:lumMod val="60000"/>
              <a:lumOff val="40000"/>
            </a:schemeClr>
          </a:solidFill>
        </p:spPr>
        <p:txBody>
          <a:bodyPr wrap="square">
            <a:spAutoFit/>
          </a:bodyPr>
          <a:lstStyle/>
          <a:p>
            <a:r>
              <a:rPr lang="en-US" sz="1400" dirty="0">
                <a:solidFill>
                  <a:srgbClr val="000000"/>
                </a:solidFill>
                <a:latin typeface="Times New Roman"/>
                <a:cs typeface="Times New Roman"/>
              </a:rPr>
              <a:t>A social media site typically relies on a ( nonnumeric) username as a key that can be efficiently mapped to a particular user’s associated information. </a:t>
            </a:r>
          </a:p>
        </p:txBody>
      </p:sp>
    </p:spTree>
    <p:extLst>
      <p:ext uri="{BB962C8B-B14F-4D97-AF65-F5344CB8AC3E}">
        <p14:creationId xmlns:p14="http://schemas.microsoft.com/office/powerpoint/2010/main" val="176595682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6562</TotalTime>
  <Words>5259</Words>
  <Application>Microsoft Macintosh PowerPoint</Application>
  <PresentationFormat>On-screen Show (4:3)</PresentationFormat>
  <Paragraphs>1057</Paragraphs>
  <Slides>68</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Apple Symbols</vt:lpstr>
      <vt:lpstr>Arial Black</vt:lpstr>
      <vt:lpstr>Calibri</vt:lpstr>
      <vt:lpstr>Cambria Math</vt:lpstr>
      <vt:lpstr>Courier</vt:lpstr>
      <vt:lpstr>Impact</vt:lpstr>
      <vt:lpstr>Mangal</vt:lpstr>
      <vt:lpstr>Monaco</vt:lpstr>
      <vt:lpstr>Rockwell</vt:lpstr>
      <vt:lpstr>Times New Roman</vt:lpstr>
      <vt:lpstr>Wingdings</vt:lpstr>
      <vt:lpstr>Arial</vt:lpstr>
      <vt:lpstr>Inkwell</vt:lpstr>
      <vt:lpstr>IT306</vt:lpstr>
      <vt:lpstr>PowerPoint Presentation</vt:lpstr>
      <vt:lpstr>Recap: HashMap &amp; Hashtable</vt:lpstr>
      <vt:lpstr>Recap: How does HashMap work Internally?</vt:lpstr>
      <vt:lpstr>Recap: Hash Function</vt:lpstr>
      <vt:lpstr>Recap: HashMap Capacity</vt:lpstr>
      <vt:lpstr>Recap: HashMap Capacity</vt:lpstr>
      <vt:lpstr>Recap: Hashtable vs. HashMap</vt:lpstr>
      <vt:lpstr>Recap: Social Media Example</vt:lpstr>
      <vt:lpstr>Recap: Social Media Example</vt:lpstr>
      <vt:lpstr>Recap: Social Media Example</vt:lpstr>
      <vt:lpstr>Outline</vt:lpstr>
      <vt:lpstr>PowerPoint Presentation</vt:lpstr>
      <vt:lpstr>Non-Generic Type</vt:lpstr>
      <vt:lpstr>Generic Types</vt:lpstr>
      <vt:lpstr>Java Generics T vs Object</vt:lpstr>
      <vt:lpstr>Generic Programming</vt:lpstr>
      <vt:lpstr>Writing a Generic Class</vt:lpstr>
      <vt:lpstr>GenericNode.java</vt:lpstr>
      <vt:lpstr>Student.java</vt:lpstr>
      <vt:lpstr>GenericNodeApplication.java</vt:lpstr>
      <vt:lpstr>Generic Methods</vt:lpstr>
      <vt:lpstr>Comparing Reference Types</vt:lpstr>
      <vt:lpstr>Comparing Generic Types</vt:lpstr>
      <vt:lpstr>Java Collection Framework</vt:lpstr>
      <vt:lpstr>Traditional Structures for Grouping Java Objects</vt:lpstr>
      <vt:lpstr>Java Collections Framework</vt:lpstr>
      <vt:lpstr>Advantages of Java Collections Framework</vt:lpstr>
      <vt:lpstr>Collection Interface</vt:lpstr>
      <vt:lpstr>Interface Collection&lt;E&gt;</vt:lpstr>
      <vt:lpstr>Collection Interface cont.</vt:lpstr>
      <vt:lpstr>Collection Interface cont.</vt:lpstr>
      <vt:lpstr>Collection Interface cont.</vt:lpstr>
      <vt:lpstr>Interface Collection&lt;E&gt;</vt:lpstr>
      <vt:lpstr>Implementation Differences within the Java Collection Framework</vt:lpstr>
      <vt:lpstr>Example 1</vt:lpstr>
      <vt:lpstr>Exercise 1</vt:lpstr>
      <vt:lpstr>Example 2</vt:lpstr>
      <vt:lpstr>Exercise 2</vt:lpstr>
      <vt:lpstr>TreeSet</vt:lpstr>
      <vt:lpstr>TreeSet Example</vt:lpstr>
      <vt:lpstr>Comparator</vt:lpstr>
      <vt:lpstr>TreeSet Example</vt:lpstr>
      <vt:lpstr>TreeSet Example</vt:lpstr>
      <vt:lpstr>Other Collections</vt:lpstr>
      <vt:lpstr>ArrayList&lt;E&gt; Methods</vt:lpstr>
      <vt:lpstr>Other Collections</vt:lpstr>
      <vt:lpstr>Vector vs Arraylist</vt:lpstr>
      <vt:lpstr>Bag</vt:lpstr>
      <vt:lpstr>Important Interfaces in java</vt:lpstr>
      <vt:lpstr>Interfaces and Iterators</vt:lpstr>
      <vt:lpstr>Iterator Example</vt:lpstr>
      <vt:lpstr>Iterator Example cont.</vt:lpstr>
      <vt:lpstr>Interfaces and Iterators cont.</vt:lpstr>
      <vt:lpstr>Comparable Interface Example 1 : sorting based on name</vt:lpstr>
      <vt:lpstr>Comparable Interface Example 1 : sorting based on name</vt:lpstr>
      <vt:lpstr>Comparable Interface Example 2 : sorting based on GPA</vt:lpstr>
      <vt:lpstr>Comparable Interface Example 2 : sorting based on GPA</vt:lpstr>
      <vt:lpstr>Comparator Interface: Example</vt:lpstr>
      <vt:lpstr>UML Diagram</vt:lpstr>
      <vt:lpstr>Comparator Interface: Example– cont.</vt:lpstr>
      <vt:lpstr>Comparator Interface: Example– cont.</vt:lpstr>
      <vt:lpstr>Comparator Interface: Example– cont.</vt:lpstr>
      <vt:lpstr>Application.java</vt:lpstr>
      <vt:lpstr>Application.java cont.</vt:lpstr>
      <vt:lpstr>Cloneable Interface</vt:lpstr>
      <vt:lpstr>Lab 5 (Generic Programming)</vt:lpstr>
      <vt:lpstr>References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Microsoft Office User</cp:lastModifiedBy>
  <cp:revision>433</cp:revision>
  <dcterms:created xsi:type="dcterms:W3CDTF">2014-08-27T22:12:02Z</dcterms:created>
  <dcterms:modified xsi:type="dcterms:W3CDTF">2018-04-17T17:13:33Z</dcterms:modified>
</cp:coreProperties>
</file>